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344" r:id="rId5"/>
    <p:sldId id="345" r:id="rId6"/>
    <p:sldId id="390" r:id="rId7"/>
    <p:sldId id="346" r:id="rId8"/>
    <p:sldId id="358" r:id="rId9"/>
    <p:sldId id="347" r:id="rId10"/>
    <p:sldId id="361" r:id="rId11"/>
    <p:sldId id="362" r:id="rId12"/>
    <p:sldId id="367" r:id="rId13"/>
    <p:sldId id="388" r:id="rId14"/>
    <p:sldId id="389" r:id="rId15"/>
    <p:sldId id="368" r:id="rId16"/>
    <p:sldId id="380" r:id="rId17"/>
    <p:sldId id="369" r:id="rId18"/>
    <p:sldId id="370" r:id="rId19"/>
    <p:sldId id="371" r:id="rId20"/>
    <p:sldId id="372" r:id="rId21"/>
    <p:sldId id="373" r:id="rId22"/>
    <p:sldId id="374" r:id="rId23"/>
    <p:sldId id="385" r:id="rId24"/>
    <p:sldId id="383" r:id="rId25"/>
    <p:sldId id="382" r:id="rId26"/>
    <p:sldId id="375" r:id="rId27"/>
    <p:sldId id="366" r:id="rId28"/>
    <p:sldId id="377" r:id="rId29"/>
    <p:sldId id="391" r:id="rId30"/>
    <p:sldId id="392" r:id="rId31"/>
    <p:sldId id="365" r:id="rId32"/>
    <p:sldId id="356" r:id="rId3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747" autoAdjust="0"/>
  </p:normalViewPr>
  <p:slideViewPr>
    <p:cSldViewPr snapToGrid="0">
      <p:cViewPr varScale="1">
        <p:scale>
          <a:sx n="89" d="100"/>
          <a:sy n="89" d="100"/>
        </p:scale>
        <p:origin x="418" y="72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97" d="100"/>
          <a:sy n="97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DFDCC4E7-0DED-4AF4-BB36-18DA50FB9464}" type="datetime1">
              <a:rPr lang="fr-FR" smtClean="0"/>
              <a:t>22/03/2024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F7F75FB2-D12E-4669-8522-D3E2C7E6DC9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54998D97-492E-43B4-9066-36975017B937}" type="datetime1">
              <a:rPr lang="fr-FR" smtClean="0"/>
              <a:t>22/03/2024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8D18E0B9-48E4-499D-93B2-B07D00395BA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129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4791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2872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2718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0158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0937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9648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6808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8776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193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9810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7700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7225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88176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0885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8554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8425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7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3485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8650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846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3729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1026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818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604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6574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 rtlCol="0">
            <a:normAutofit/>
          </a:bodyPr>
          <a:lstStyle>
            <a:lvl1pPr marL="0" indent="0">
              <a:buNone/>
              <a:defRPr lang="fr-FR" sz="2000"/>
            </a:lvl1pPr>
          </a:lstStyle>
          <a:p>
            <a:pPr rtl="0"/>
            <a:r>
              <a:rPr lang="fr-FR"/>
              <a:t>Cliquez sur l’icône pour insérer une image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rtlCol="0" anchor="b">
            <a:normAutofit/>
          </a:bodyPr>
          <a:lstStyle>
            <a:lvl1pPr algn="r">
              <a:defRPr lang="fr-FR" sz="48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du 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 rtlCol="0">
            <a:normAutofit/>
          </a:bodyPr>
          <a:lstStyle>
            <a:lvl1pPr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 rtlCol="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fr-FR" sz="1800"/>
            </a:lvl1pPr>
            <a:lvl2pPr>
              <a:spcBef>
                <a:spcPts val="1000"/>
              </a:spcBef>
              <a:spcAft>
                <a:spcPts val="1200"/>
              </a:spcAft>
              <a:defRPr lang="fr-FR" sz="1600"/>
            </a:lvl2pPr>
            <a:lvl3pPr>
              <a:spcBef>
                <a:spcPts val="1000"/>
              </a:spcBef>
              <a:spcAft>
                <a:spcPts val="1200"/>
              </a:spcAft>
              <a:defRPr lang="fr-FR" sz="1400"/>
            </a:lvl3pPr>
            <a:lvl4pPr>
              <a:spcBef>
                <a:spcPts val="1000"/>
              </a:spcBef>
              <a:spcAft>
                <a:spcPts val="1200"/>
              </a:spcAft>
              <a:defRPr lang="fr-FR" sz="1200"/>
            </a:lvl4pPr>
            <a:lvl5pPr>
              <a:spcBef>
                <a:spcPts val="1000"/>
              </a:spcBef>
              <a:spcAft>
                <a:spcPts val="1200"/>
              </a:spcAft>
              <a:defRPr lang="fr-FR" sz="12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1" name="Espace réservé au tableau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 rtlCol="0">
            <a:normAutofit/>
          </a:bodyPr>
          <a:lstStyle>
            <a:lvl1pPr>
              <a:defRPr lang="fr-FR" sz="2000"/>
            </a:lvl1pPr>
          </a:lstStyle>
          <a:p>
            <a:pPr rtl="0"/>
            <a:r>
              <a:rPr lang="fr-FR"/>
              <a:t>Cliquez sur l'icône pour ajouter un tableau</a:t>
            </a:r>
            <a:endParaRPr lang="fr-FR" dirty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" name="Cadr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2 dispositions de colon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 rtlCol="0">
            <a:normAutofit/>
          </a:bodyPr>
          <a:lstStyle>
            <a:lvl1pPr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 rtlCol="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lang="fr-FR"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lang="fr-FR"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lang="fr-FR"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lang="fr-FR"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lang="fr-FR" sz="1800" b="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3" name="Espace réservé du contenu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 rtlCol="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fr-FR" sz="1800" b="1"/>
            </a:lvl1pPr>
            <a:lvl2pPr>
              <a:spcBef>
                <a:spcPts val="1000"/>
              </a:spcBef>
              <a:spcAft>
                <a:spcPts val="1200"/>
              </a:spcAft>
              <a:defRPr lang="fr-FR" sz="1600" b="1"/>
            </a:lvl2pPr>
            <a:lvl3pPr>
              <a:spcBef>
                <a:spcPts val="1000"/>
              </a:spcBef>
              <a:spcAft>
                <a:spcPts val="1200"/>
              </a:spcAft>
              <a:defRPr lang="fr-FR" sz="1400" b="1"/>
            </a:lvl3pPr>
            <a:lvl4pPr>
              <a:spcBef>
                <a:spcPts val="1000"/>
              </a:spcBef>
              <a:spcAft>
                <a:spcPts val="1200"/>
              </a:spcAft>
              <a:defRPr lang="fr-FR" sz="1200" b="1"/>
            </a:lvl4pPr>
            <a:lvl5pPr>
              <a:spcBef>
                <a:spcPts val="1000"/>
              </a:spcBef>
              <a:spcAft>
                <a:spcPts val="1200"/>
              </a:spcAft>
              <a:defRPr lang="fr-FR" sz="1200" b="1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" name="Cadr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 rtlCol="0">
            <a:normAutofit/>
          </a:bodyPr>
          <a:lstStyle>
            <a:lvl1pPr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9" name="Espace réservé de table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 rtlCol="0">
            <a:normAutofit/>
          </a:bodyPr>
          <a:lstStyle>
            <a:lvl1pPr>
              <a:defRPr lang="fr-FR" sz="2400"/>
            </a:lvl1pPr>
          </a:lstStyle>
          <a:p>
            <a:pPr rtl="0"/>
            <a:r>
              <a:rPr lang="fr-FR"/>
              <a:t>Cliquez sur l’icône pour insérer un tableau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 rtlCol="0">
            <a:normAutofit/>
          </a:bodyPr>
          <a:lstStyle>
            <a:lvl1pPr>
              <a:defRPr lang="fr-FR" sz="48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fr-FR" sz="1800"/>
            </a:lvl1pPr>
            <a:lvl2pPr marL="457200" indent="0">
              <a:spcBef>
                <a:spcPts val="1000"/>
              </a:spcBef>
              <a:buNone/>
              <a:defRPr lang="fr-FR" sz="1600"/>
            </a:lvl2pPr>
            <a:lvl3pPr marL="914400" indent="0">
              <a:spcBef>
                <a:spcPts val="1000"/>
              </a:spcBef>
              <a:buNone/>
              <a:defRPr lang="fr-FR" sz="1400"/>
            </a:lvl3pPr>
            <a:lvl4pPr marL="1371600" indent="0">
              <a:spcBef>
                <a:spcPts val="1000"/>
              </a:spcBef>
              <a:buNone/>
              <a:defRPr lang="fr-FR" sz="1200"/>
            </a:lvl4pPr>
            <a:lvl5pPr marL="1828800" indent="0">
              <a:spcBef>
                <a:spcPts val="1000"/>
              </a:spcBef>
              <a:buNone/>
              <a:defRPr lang="fr-FR" sz="12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 rtlCol="0">
            <a:normAutofit/>
          </a:bodyPr>
          <a:lstStyle>
            <a:lvl1pPr>
              <a:defRPr lang="fr-FR"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 rtlCol="0">
            <a:normAutofit/>
          </a:bodyPr>
          <a:lstStyle>
            <a:lvl1pPr marL="0" indent="0">
              <a:lnSpc>
                <a:spcPct val="125000"/>
              </a:lnSpc>
              <a:buNone/>
              <a:defRPr lang="fr-FR" sz="1800"/>
            </a:lvl1pPr>
            <a:lvl2pPr marL="457200" indent="0">
              <a:lnSpc>
                <a:spcPct val="125000"/>
              </a:lnSpc>
              <a:buNone/>
              <a:defRPr lang="fr-FR" sz="1600"/>
            </a:lvl2pPr>
            <a:lvl3pPr marL="914400" indent="0">
              <a:lnSpc>
                <a:spcPct val="125000"/>
              </a:lnSpc>
              <a:buNone/>
              <a:defRPr lang="fr-FR" sz="1400"/>
            </a:lvl3pPr>
            <a:lvl4pPr marL="1371600" indent="0">
              <a:lnSpc>
                <a:spcPct val="125000"/>
              </a:lnSpc>
              <a:buNone/>
              <a:defRPr lang="fr-FR" sz="1200"/>
            </a:lvl4pPr>
            <a:lvl5pPr marL="1828800" indent="0">
              <a:lnSpc>
                <a:spcPct val="125000"/>
              </a:lnSpc>
              <a:buNone/>
              <a:defRPr lang="fr-FR" sz="12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Cadr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 rtlCol="0">
            <a:normAutofit/>
          </a:bodyPr>
          <a:lstStyle>
            <a:lvl1pPr>
              <a:defRPr lang="fr-FR" sz="48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et image du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rtlCol="0" anchor="b"/>
          <a:lstStyle>
            <a:lvl1pPr>
              <a:defRPr lang="fr-FR" sz="48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 rtlCol="0"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lang="fr-FR"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lang="fr-FR"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lang="fr-FR"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lang="fr-FR"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lang="fr-FR" sz="12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Cadr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 rtlCol="0">
            <a:normAutofit/>
          </a:bodyPr>
          <a:lstStyle>
            <a:lvl1pPr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9" name="Espace réservé du contenu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rtlCol="0"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6" name="Cadr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image du titr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rtlCol="0" anchor="b">
            <a:normAutofit/>
          </a:bodyPr>
          <a:lstStyle>
            <a:lvl1pPr>
              <a:defRPr lang="fr-FR" sz="48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9" name="Espace réservé du contenu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 rtlCol="0"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lang="fr-FR"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lang="fr-FR"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lang="fr-FR"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lang="fr-FR"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lang="fr-FR" sz="12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Cadr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2 dispositions de colon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 rtlCol="0">
            <a:normAutofit/>
          </a:bodyPr>
          <a:lstStyle>
            <a:lvl1pPr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 rtlCol="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fr-FR" sz="1800"/>
            </a:lvl1pPr>
            <a:lvl2pPr>
              <a:spcBef>
                <a:spcPts val="1000"/>
              </a:spcBef>
              <a:spcAft>
                <a:spcPts val="1200"/>
              </a:spcAft>
              <a:defRPr lang="fr-FR" sz="1600"/>
            </a:lvl2pPr>
            <a:lvl3pPr>
              <a:spcBef>
                <a:spcPts val="1000"/>
              </a:spcBef>
              <a:spcAft>
                <a:spcPts val="1200"/>
              </a:spcAft>
              <a:defRPr lang="fr-FR" sz="1400"/>
            </a:lvl3pPr>
            <a:lvl4pPr>
              <a:spcBef>
                <a:spcPts val="1000"/>
              </a:spcBef>
              <a:spcAft>
                <a:spcPts val="1200"/>
              </a:spcAft>
              <a:defRPr lang="fr-FR" sz="1200"/>
            </a:lvl4pPr>
            <a:lvl5pPr>
              <a:spcBef>
                <a:spcPts val="1000"/>
              </a:spcBef>
              <a:spcAft>
                <a:spcPts val="1200"/>
              </a:spcAft>
              <a:defRPr lang="fr-FR" sz="12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3" name="Espace réservé du contenu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 rtlCol="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fr-FR" sz="1800"/>
            </a:lvl1pPr>
            <a:lvl2pPr>
              <a:spcBef>
                <a:spcPts val="1000"/>
              </a:spcBef>
              <a:spcAft>
                <a:spcPts val="1200"/>
              </a:spcAft>
              <a:defRPr lang="fr-FR" sz="1600"/>
            </a:lvl2pPr>
            <a:lvl3pPr>
              <a:spcBef>
                <a:spcPts val="1000"/>
              </a:spcBef>
              <a:spcAft>
                <a:spcPts val="1200"/>
              </a:spcAft>
              <a:defRPr lang="fr-FR" sz="1400"/>
            </a:lvl3pPr>
            <a:lvl4pPr>
              <a:spcBef>
                <a:spcPts val="1000"/>
              </a:spcBef>
              <a:spcAft>
                <a:spcPts val="1200"/>
              </a:spcAft>
              <a:defRPr lang="fr-FR" sz="1200"/>
            </a:lvl4pPr>
            <a:lvl5pPr>
              <a:spcBef>
                <a:spcPts val="1000"/>
              </a:spcBef>
              <a:spcAft>
                <a:spcPts val="1200"/>
              </a:spcAft>
              <a:defRPr lang="fr-FR" sz="12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" name="Cadr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2 dispositions de colon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 rtlCol="0">
            <a:normAutofit/>
          </a:bodyPr>
          <a:lstStyle>
            <a:lvl1pPr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 rtlCol="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fr-FR" sz="1800" b="1"/>
            </a:lvl1pPr>
            <a:lvl2pPr>
              <a:spcBef>
                <a:spcPts val="1000"/>
              </a:spcBef>
              <a:spcAft>
                <a:spcPts val="1200"/>
              </a:spcAft>
              <a:defRPr lang="fr-FR" sz="1600" b="1"/>
            </a:lvl2pPr>
            <a:lvl3pPr>
              <a:spcBef>
                <a:spcPts val="1000"/>
              </a:spcBef>
              <a:spcAft>
                <a:spcPts val="1200"/>
              </a:spcAft>
              <a:defRPr lang="fr-FR" sz="1400" b="1"/>
            </a:lvl3pPr>
            <a:lvl4pPr>
              <a:spcBef>
                <a:spcPts val="1000"/>
              </a:spcBef>
              <a:spcAft>
                <a:spcPts val="1200"/>
              </a:spcAft>
              <a:defRPr lang="fr-FR" sz="1200" b="1"/>
            </a:lvl4pPr>
            <a:lvl5pPr>
              <a:spcBef>
                <a:spcPts val="1000"/>
              </a:spcBef>
              <a:spcAft>
                <a:spcPts val="1200"/>
              </a:spcAft>
              <a:defRPr lang="fr-FR" sz="1200" b="1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3" name="Espace réservé du contenu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 rtlCol="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fr-FR" sz="1800"/>
            </a:lvl1pPr>
            <a:lvl2pPr>
              <a:spcBef>
                <a:spcPts val="1000"/>
              </a:spcBef>
              <a:spcAft>
                <a:spcPts val="1200"/>
              </a:spcAft>
              <a:defRPr lang="fr-FR" sz="1600"/>
            </a:lvl2pPr>
            <a:lvl3pPr>
              <a:spcBef>
                <a:spcPts val="1000"/>
              </a:spcBef>
              <a:spcAft>
                <a:spcPts val="1200"/>
              </a:spcAft>
              <a:defRPr lang="fr-FR" sz="1400"/>
            </a:lvl3pPr>
            <a:lvl4pPr>
              <a:spcBef>
                <a:spcPts val="1000"/>
              </a:spcBef>
              <a:spcAft>
                <a:spcPts val="1200"/>
              </a:spcAft>
              <a:defRPr lang="fr-FR" sz="1200"/>
            </a:lvl4pPr>
            <a:lvl5pPr>
              <a:spcBef>
                <a:spcPts val="1000"/>
              </a:spcBef>
              <a:spcAft>
                <a:spcPts val="1200"/>
              </a:spcAft>
              <a:defRPr lang="fr-FR" sz="12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" name="Cadr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contenu du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 rtlCol="0">
            <a:normAutofit/>
          </a:bodyPr>
          <a:lstStyle>
            <a:lvl1pPr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 rtlCol="0"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lang="fr-FR"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lang="fr-FR"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lang="fr-FR"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lang="fr-FR"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lang="fr-FR" sz="14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Cadr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fr-FR"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 descr="Une image contenant mur, intérieur, décoration d’intérieur, Comptoir&#10;&#10;Description générée automatiquement">
            <a:extLst>
              <a:ext uri="{FF2B5EF4-FFF2-40B4-BE49-F238E27FC236}">
                <a16:creationId xmlns:a16="http://schemas.microsoft.com/office/drawing/2014/main" id="{7D60BEE0-FF06-8C59-6D8D-B7F91DB26E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85000"/>
          </a:blip>
          <a:srcRect l="756" t="10138" r="1509" b="3105"/>
          <a:stretch/>
        </p:blipFill>
        <p:spPr>
          <a:xfrm>
            <a:off x="2020435" y="2365001"/>
            <a:ext cx="8210381" cy="4096566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26ABF06-5491-8319-408F-AC9C03E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435" y="1222863"/>
            <a:ext cx="8405185" cy="1299340"/>
          </a:xfrm>
        </p:spPr>
        <p:txBody>
          <a:bodyPr rtlCol="0">
            <a:normAutofit fontScale="90000"/>
          </a:bodyPr>
          <a:lstStyle>
            <a:defPPr>
              <a:defRPr lang="fr-FR"/>
            </a:defPPr>
          </a:lstStyle>
          <a:p>
            <a:pPr algn="ctr" rtl="0"/>
            <a:r>
              <a:rPr lang="fr-FR" sz="5400" dirty="0">
                <a:solidFill>
                  <a:schemeClr val="tx1"/>
                </a:solidFill>
              </a:rPr>
              <a:t>Site internet E-Commerce</a:t>
            </a:r>
            <a:br>
              <a:rPr lang="fr-FR" sz="5400" dirty="0">
                <a:solidFill>
                  <a:schemeClr val="tx1"/>
                </a:solidFill>
              </a:rPr>
            </a:br>
            <a:r>
              <a:rPr lang="fr-FR" sz="3600" dirty="0"/>
              <a:t>P</a:t>
            </a:r>
            <a:r>
              <a:rPr lang="fr-FR" sz="3600" dirty="0">
                <a:solidFill>
                  <a:schemeClr val="tx1"/>
                </a:solidFill>
              </a:rPr>
              <a:t>rojet web</a:t>
            </a:r>
            <a:endParaRPr lang="fr-FR" sz="5400" dirty="0">
              <a:solidFill>
                <a:schemeClr val="tx1"/>
              </a:solidFill>
            </a:endParaRPr>
          </a:p>
        </p:txBody>
      </p:sp>
      <p:sp>
        <p:nvSpPr>
          <p:cNvPr id="2" name="Espace réservé du contenu 6">
            <a:extLst>
              <a:ext uri="{FF2B5EF4-FFF2-40B4-BE49-F238E27FC236}">
                <a16:creationId xmlns:a16="http://schemas.microsoft.com/office/drawing/2014/main" id="{B0FD45C2-DF5B-4B5A-B11F-9F376192E3C0}"/>
              </a:ext>
            </a:extLst>
          </p:cNvPr>
          <p:cNvSpPr txBox="1">
            <a:spLocks/>
          </p:cNvSpPr>
          <p:nvPr/>
        </p:nvSpPr>
        <p:spPr>
          <a:xfrm>
            <a:off x="9474427" y="128207"/>
            <a:ext cx="2717573" cy="12518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fr-FR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tx1"/>
                </a:solidFill>
              </a:rPr>
              <a:t>Anthony </a:t>
            </a:r>
            <a:r>
              <a:rPr lang="fr-FR" sz="2400" dirty="0" err="1">
                <a:solidFill>
                  <a:schemeClr val="tx1"/>
                </a:solidFill>
              </a:rPr>
              <a:t>Lê</a:t>
            </a:r>
            <a:endParaRPr lang="fr-FR" sz="2400" dirty="0">
              <a:solidFill>
                <a:schemeClr val="tx1"/>
              </a:solidFill>
            </a:endParaRPr>
          </a:p>
          <a:p>
            <a:r>
              <a:rPr lang="fr-FR" sz="2400" dirty="0">
                <a:solidFill>
                  <a:schemeClr val="tx1"/>
                </a:solidFill>
              </a:rPr>
              <a:t>Maria Sousa Castro</a:t>
            </a:r>
          </a:p>
          <a:p>
            <a:r>
              <a:rPr lang="fr-FR" sz="2400" dirty="0">
                <a:solidFill>
                  <a:schemeClr val="tx1"/>
                </a:solidFill>
              </a:rPr>
              <a:t>Ismaël Zaidi</a:t>
            </a:r>
            <a:endParaRPr lang="fr-FR" i="0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E551668-88FC-C2E8-834B-971F7AE51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07" y="128207"/>
            <a:ext cx="1166813" cy="75833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912AB6F-FE84-0BCF-789C-034966CDC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718" y="3507139"/>
            <a:ext cx="4104563" cy="159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085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FD927779-9DF2-93CD-B071-5554C22329D7}"/>
              </a:ext>
            </a:extLst>
          </p:cNvPr>
          <p:cNvGrpSpPr/>
          <p:nvPr/>
        </p:nvGrpSpPr>
        <p:grpSpPr>
          <a:xfrm>
            <a:off x="-12249151" y="1"/>
            <a:ext cx="36690301" cy="6857999"/>
            <a:chOff x="0" y="1934373"/>
            <a:chExt cx="22263955" cy="4186879"/>
          </a:xfrm>
        </p:grpSpPr>
        <p:pic>
          <p:nvPicPr>
            <p:cNvPr id="18" name="Image 17" descr="Une image contenant mur, intérieur, Comptoir, décoration d’intérieur&#10;&#10;Description générée automatiquement">
              <a:extLst>
                <a:ext uri="{FF2B5EF4-FFF2-40B4-BE49-F238E27FC236}">
                  <a16:creationId xmlns:a16="http://schemas.microsoft.com/office/drawing/2014/main" id="{0756CB9C-145E-D001-4334-563FAAC17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38" r="5038"/>
            <a:stretch/>
          </p:blipFill>
          <p:spPr>
            <a:xfrm>
              <a:off x="0" y="1952954"/>
              <a:ext cx="7377273" cy="4149716"/>
            </a:xfrm>
            <a:prstGeom prst="rect">
              <a:avLst/>
            </a:prstGeom>
          </p:spPr>
        </p:pic>
        <p:pic>
          <p:nvPicPr>
            <p:cNvPr id="16" name="Image 15" descr="Une image contenant plante d’intérieur, mur, vase, pot de fleurs&#10;&#10;Description générée automatiquement">
              <a:extLst>
                <a:ext uri="{FF2B5EF4-FFF2-40B4-BE49-F238E27FC236}">
                  <a16:creationId xmlns:a16="http://schemas.microsoft.com/office/drawing/2014/main" id="{CDD70B39-B421-21A5-E909-A9B984700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16" r="4616"/>
            <a:stretch/>
          </p:blipFill>
          <p:spPr>
            <a:xfrm>
              <a:off x="14820614" y="1934373"/>
              <a:ext cx="7443341" cy="4186879"/>
            </a:xfrm>
            <a:prstGeom prst="rect">
              <a:avLst/>
            </a:prstGeom>
          </p:spPr>
        </p:pic>
        <p:pic>
          <p:nvPicPr>
            <p:cNvPr id="20" name="Image 19" descr="Une image contenant plante d’intérieur, pot de fleurs, mur, plante&#10;&#10;Description générée automatiquement">
              <a:extLst>
                <a:ext uri="{FF2B5EF4-FFF2-40B4-BE49-F238E27FC236}">
                  <a16:creationId xmlns:a16="http://schemas.microsoft.com/office/drawing/2014/main" id="{1497A3F4-BC2A-296F-091C-5CB70A15E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50" r="4650"/>
            <a:stretch/>
          </p:blipFill>
          <p:spPr>
            <a:xfrm>
              <a:off x="7377273" y="1934373"/>
              <a:ext cx="7443341" cy="4186879"/>
            </a:xfrm>
            <a:prstGeom prst="rect">
              <a:avLst/>
            </a:prstGeom>
          </p:spPr>
        </p:pic>
      </p:grpSp>
      <p:sp>
        <p:nvSpPr>
          <p:cNvPr id="8" name="Titre 7">
            <a:extLst>
              <a:ext uri="{FF2B5EF4-FFF2-40B4-BE49-F238E27FC236}">
                <a16:creationId xmlns:a16="http://schemas.microsoft.com/office/drawing/2014/main" id="{9B0A9F6B-B714-24A4-1731-04239F0C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600" y="622478"/>
            <a:ext cx="8147957" cy="781103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algn="ctr" rtl="0"/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Carrousel d’images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D350C2-47A5-211F-A685-9ACD2111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10</a:t>
            </a:fld>
            <a:endParaRPr lang="fr-FR" dirty="0"/>
          </a:p>
        </p:txBody>
      </p:sp>
      <p:sp>
        <p:nvSpPr>
          <p:cNvPr id="4" name="Organigramme : Connecteur 3">
            <a:extLst>
              <a:ext uri="{FF2B5EF4-FFF2-40B4-BE49-F238E27FC236}">
                <a16:creationId xmlns:a16="http://schemas.microsoft.com/office/drawing/2014/main" id="{BC451353-6A39-996E-CDF5-9B1FCFB92034}"/>
              </a:ext>
            </a:extLst>
          </p:cNvPr>
          <p:cNvSpPr/>
          <p:nvPr/>
        </p:nvSpPr>
        <p:spPr>
          <a:xfrm>
            <a:off x="5604231" y="488085"/>
            <a:ext cx="198000" cy="1980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rganigramme : Connecteur 9">
            <a:extLst>
              <a:ext uri="{FF2B5EF4-FFF2-40B4-BE49-F238E27FC236}">
                <a16:creationId xmlns:a16="http://schemas.microsoft.com/office/drawing/2014/main" id="{D3623D17-5B86-6713-020B-0892A8C75C8F}"/>
              </a:ext>
            </a:extLst>
          </p:cNvPr>
          <p:cNvSpPr/>
          <p:nvPr/>
        </p:nvSpPr>
        <p:spPr>
          <a:xfrm>
            <a:off x="5998045" y="508261"/>
            <a:ext cx="198000" cy="1980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rganigramme : Connecteur 10">
            <a:extLst>
              <a:ext uri="{FF2B5EF4-FFF2-40B4-BE49-F238E27FC236}">
                <a16:creationId xmlns:a16="http://schemas.microsoft.com/office/drawing/2014/main" id="{20A688A1-FBB3-311F-E737-2759E43396E8}"/>
              </a:ext>
            </a:extLst>
          </p:cNvPr>
          <p:cNvSpPr/>
          <p:nvPr/>
        </p:nvSpPr>
        <p:spPr>
          <a:xfrm>
            <a:off x="6391859" y="510081"/>
            <a:ext cx="198000" cy="1980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Organigramme : Connecteur 1">
            <a:extLst>
              <a:ext uri="{FF2B5EF4-FFF2-40B4-BE49-F238E27FC236}">
                <a16:creationId xmlns:a16="http://schemas.microsoft.com/office/drawing/2014/main" id="{9CFDF036-4C7F-2CD0-00DB-D29CEA0EE137}"/>
              </a:ext>
            </a:extLst>
          </p:cNvPr>
          <p:cNvSpPr/>
          <p:nvPr/>
        </p:nvSpPr>
        <p:spPr>
          <a:xfrm>
            <a:off x="6024000" y="535261"/>
            <a:ext cx="144000" cy="144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614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FD927779-9DF2-93CD-B071-5554C22329D7}"/>
              </a:ext>
            </a:extLst>
          </p:cNvPr>
          <p:cNvGrpSpPr/>
          <p:nvPr/>
        </p:nvGrpSpPr>
        <p:grpSpPr>
          <a:xfrm>
            <a:off x="-24498301" y="1"/>
            <a:ext cx="36690301" cy="6857999"/>
            <a:chOff x="0" y="1934373"/>
            <a:chExt cx="22263955" cy="4186879"/>
          </a:xfrm>
        </p:grpSpPr>
        <p:pic>
          <p:nvPicPr>
            <p:cNvPr id="18" name="Image 17" descr="Une image contenant mur, intérieur, Comptoir, décoration d’intérieur&#10;&#10;Description générée automatiquement">
              <a:extLst>
                <a:ext uri="{FF2B5EF4-FFF2-40B4-BE49-F238E27FC236}">
                  <a16:creationId xmlns:a16="http://schemas.microsoft.com/office/drawing/2014/main" id="{0756CB9C-145E-D001-4334-563FAAC17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38" r="5038"/>
            <a:stretch/>
          </p:blipFill>
          <p:spPr>
            <a:xfrm>
              <a:off x="0" y="1952954"/>
              <a:ext cx="7377273" cy="4149716"/>
            </a:xfrm>
            <a:prstGeom prst="rect">
              <a:avLst/>
            </a:prstGeom>
          </p:spPr>
        </p:pic>
        <p:pic>
          <p:nvPicPr>
            <p:cNvPr id="16" name="Image 15" descr="Une image contenant plante d’intérieur, mur, vase, pot de fleurs&#10;&#10;Description générée automatiquement">
              <a:extLst>
                <a:ext uri="{FF2B5EF4-FFF2-40B4-BE49-F238E27FC236}">
                  <a16:creationId xmlns:a16="http://schemas.microsoft.com/office/drawing/2014/main" id="{CDD70B39-B421-21A5-E909-A9B984700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16" r="4616"/>
            <a:stretch/>
          </p:blipFill>
          <p:spPr>
            <a:xfrm>
              <a:off x="14820614" y="1934373"/>
              <a:ext cx="7443341" cy="4186879"/>
            </a:xfrm>
            <a:prstGeom prst="rect">
              <a:avLst/>
            </a:prstGeom>
          </p:spPr>
        </p:pic>
        <p:pic>
          <p:nvPicPr>
            <p:cNvPr id="20" name="Image 19" descr="Une image contenant plante d’intérieur, pot de fleurs, mur, plante&#10;&#10;Description générée automatiquement">
              <a:extLst>
                <a:ext uri="{FF2B5EF4-FFF2-40B4-BE49-F238E27FC236}">
                  <a16:creationId xmlns:a16="http://schemas.microsoft.com/office/drawing/2014/main" id="{1497A3F4-BC2A-296F-091C-5CB70A15E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50" r="4650"/>
            <a:stretch/>
          </p:blipFill>
          <p:spPr>
            <a:xfrm>
              <a:off x="7377273" y="1934373"/>
              <a:ext cx="7443341" cy="4186879"/>
            </a:xfrm>
            <a:prstGeom prst="rect">
              <a:avLst/>
            </a:prstGeom>
          </p:spPr>
        </p:pic>
      </p:grpSp>
      <p:sp>
        <p:nvSpPr>
          <p:cNvPr id="8" name="Titre 7">
            <a:extLst>
              <a:ext uri="{FF2B5EF4-FFF2-40B4-BE49-F238E27FC236}">
                <a16:creationId xmlns:a16="http://schemas.microsoft.com/office/drawing/2014/main" id="{9B0A9F6B-B714-24A4-1731-04239F0C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600" y="622478"/>
            <a:ext cx="8147957" cy="781103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algn="ctr" rtl="0"/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Carrousel d’images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D350C2-47A5-211F-A685-9ACD2111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11</a:t>
            </a:fld>
            <a:endParaRPr lang="fr-FR" dirty="0"/>
          </a:p>
        </p:txBody>
      </p:sp>
      <p:sp>
        <p:nvSpPr>
          <p:cNvPr id="4" name="Organigramme : Connecteur 3">
            <a:extLst>
              <a:ext uri="{FF2B5EF4-FFF2-40B4-BE49-F238E27FC236}">
                <a16:creationId xmlns:a16="http://schemas.microsoft.com/office/drawing/2014/main" id="{BC451353-6A39-996E-CDF5-9B1FCFB92034}"/>
              </a:ext>
            </a:extLst>
          </p:cNvPr>
          <p:cNvSpPr/>
          <p:nvPr/>
        </p:nvSpPr>
        <p:spPr>
          <a:xfrm>
            <a:off x="5604231" y="488085"/>
            <a:ext cx="198000" cy="1980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rganigramme : Connecteur 9">
            <a:extLst>
              <a:ext uri="{FF2B5EF4-FFF2-40B4-BE49-F238E27FC236}">
                <a16:creationId xmlns:a16="http://schemas.microsoft.com/office/drawing/2014/main" id="{D3623D17-5B86-6713-020B-0892A8C75C8F}"/>
              </a:ext>
            </a:extLst>
          </p:cNvPr>
          <p:cNvSpPr/>
          <p:nvPr/>
        </p:nvSpPr>
        <p:spPr>
          <a:xfrm>
            <a:off x="5998045" y="508261"/>
            <a:ext cx="198000" cy="1980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rganigramme : Connecteur 10">
            <a:extLst>
              <a:ext uri="{FF2B5EF4-FFF2-40B4-BE49-F238E27FC236}">
                <a16:creationId xmlns:a16="http://schemas.microsoft.com/office/drawing/2014/main" id="{20A688A1-FBB3-311F-E737-2759E43396E8}"/>
              </a:ext>
            </a:extLst>
          </p:cNvPr>
          <p:cNvSpPr/>
          <p:nvPr/>
        </p:nvSpPr>
        <p:spPr>
          <a:xfrm>
            <a:off x="6391859" y="510081"/>
            <a:ext cx="198000" cy="1980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Organigramme : Connecteur 1">
            <a:extLst>
              <a:ext uri="{FF2B5EF4-FFF2-40B4-BE49-F238E27FC236}">
                <a16:creationId xmlns:a16="http://schemas.microsoft.com/office/drawing/2014/main" id="{A099FD1B-4470-62A8-1693-C576D33A99BA}"/>
              </a:ext>
            </a:extLst>
          </p:cNvPr>
          <p:cNvSpPr/>
          <p:nvPr/>
        </p:nvSpPr>
        <p:spPr>
          <a:xfrm>
            <a:off x="6418859" y="535261"/>
            <a:ext cx="144000" cy="144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865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35FF2C88-E9CD-2477-7FE0-B4EC8D267046}"/>
              </a:ext>
            </a:extLst>
          </p:cNvPr>
          <p:cNvSpPr/>
          <p:nvPr/>
        </p:nvSpPr>
        <p:spPr>
          <a:xfrm>
            <a:off x="453891" y="1137106"/>
            <a:ext cx="11284218" cy="26647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9B0A9F6B-B714-24A4-1731-04239F0C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021" y="622478"/>
            <a:ext cx="8147957" cy="781103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algn="ctr"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 de paiement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D350C2-47A5-211F-A685-9ACD2111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12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A8323C5-05A3-B2F1-D0CE-CACDFCD70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2263114"/>
            <a:ext cx="5109410" cy="302172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9FDB7A2-554D-C2D9-E581-B354C1810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515" y="1720517"/>
            <a:ext cx="3497179" cy="44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53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35FF2C88-E9CD-2477-7FE0-B4EC8D267046}"/>
              </a:ext>
            </a:extLst>
          </p:cNvPr>
          <p:cNvSpPr/>
          <p:nvPr/>
        </p:nvSpPr>
        <p:spPr>
          <a:xfrm>
            <a:off x="453891" y="1137106"/>
            <a:ext cx="11284218" cy="26647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9B0A9F6B-B714-24A4-1731-04239F0C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021" y="622478"/>
            <a:ext cx="8147957" cy="781103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algn="ctr"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 de paiement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D350C2-47A5-211F-A685-9ACD2111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13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A8323C5-05A3-B2F1-D0CE-CACDFCD70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77" t="93956" r="41449" b="340"/>
          <a:stretch/>
        </p:blipFill>
        <p:spPr>
          <a:xfrm>
            <a:off x="1382771" y="3593432"/>
            <a:ext cx="3887061" cy="93846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597E800-BFF1-F765-9B7C-00F2D226BF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" t="55865" r="46559"/>
          <a:stretch/>
        </p:blipFill>
        <p:spPr>
          <a:xfrm>
            <a:off x="7022073" y="2364590"/>
            <a:ext cx="3024653" cy="31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15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35FF2C88-E9CD-2477-7FE0-B4EC8D267046}"/>
              </a:ext>
            </a:extLst>
          </p:cNvPr>
          <p:cNvSpPr/>
          <p:nvPr/>
        </p:nvSpPr>
        <p:spPr>
          <a:xfrm>
            <a:off x="453891" y="1137106"/>
            <a:ext cx="11284218" cy="26647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9B0A9F6B-B714-24A4-1731-04239F0C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021" y="622478"/>
            <a:ext cx="8147957" cy="781103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algn="ctr"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 des produits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D350C2-47A5-211F-A685-9ACD2111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14</a:t>
            </a:fld>
            <a:endParaRPr lang="fr-F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E723D6E-067F-B8DF-A668-A7FC1C2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880" y="1832356"/>
            <a:ext cx="5953760" cy="358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6473425-2551-5621-BEDA-11BCCF876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880" y="5372995"/>
            <a:ext cx="5953760" cy="4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26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35FF2C88-E9CD-2477-7FE0-B4EC8D267046}"/>
              </a:ext>
            </a:extLst>
          </p:cNvPr>
          <p:cNvSpPr/>
          <p:nvPr/>
        </p:nvSpPr>
        <p:spPr>
          <a:xfrm>
            <a:off x="453891" y="1131329"/>
            <a:ext cx="11284218" cy="26647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9B0A9F6B-B714-24A4-1731-04239F0C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21" y="622479"/>
            <a:ext cx="9065079" cy="781103"/>
          </a:xfrm>
        </p:spPr>
        <p:txBody>
          <a:bodyPr rtlCol="0">
            <a:normAutofit fontScale="90000"/>
          </a:bodyPr>
          <a:lstStyle>
            <a:defPPr>
              <a:defRPr lang="fr-FR"/>
            </a:defPPr>
          </a:lstStyle>
          <a:p>
            <a:pPr algn="ctr"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 de produit par catégorie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D350C2-47A5-211F-A685-9ACD2111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15</a:t>
            </a:fld>
            <a:endParaRPr lang="fr-FR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B189BDB-7288-D7FC-7CB3-DD13F709D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861" y="2011077"/>
            <a:ext cx="320992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7F1C4AB-8E3C-B3F7-A7A2-DD98B66ED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64" y="2945050"/>
            <a:ext cx="3000936" cy="140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B93A21E-9C9F-1B4F-C353-7F53D7638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50" y="2488942"/>
            <a:ext cx="352425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6B98A05-C7FD-2ECC-06D5-9621BC7BC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67" y="4741254"/>
            <a:ext cx="3758530" cy="137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89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35FF2C88-E9CD-2477-7FE0-B4EC8D267046}"/>
              </a:ext>
            </a:extLst>
          </p:cNvPr>
          <p:cNvSpPr/>
          <p:nvPr/>
        </p:nvSpPr>
        <p:spPr>
          <a:xfrm>
            <a:off x="453891" y="1131329"/>
            <a:ext cx="11284218" cy="26647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9B0A9F6B-B714-24A4-1731-04239F0C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21" y="622479"/>
            <a:ext cx="9065079" cy="781103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algn="ctr"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Système de commentaire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D350C2-47A5-211F-A685-9ACD2111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16</a:t>
            </a:fld>
            <a:endParaRPr lang="fr-FR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05205E2-9267-F4FE-A4ED-29D4F1E14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121" y="1906655"/>
            <a:ext cx="9174207" cy="42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063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35FF2C88-E9CD-2477-7FE0-B4EC8D267046}"/>
              </a:ext>
            </a:extLst>
          </p:cNvPr>
          <p:cNvSpPr/>
          <p:nvPr/>
        </p:nvSpPr>
        <p:spPr>
          <a:xfrm>
            <a:off x="453891" y="1131329"/>
            <a:ext cx="11284218" cy="26647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9B0A9F6B-B714-24A4-1731-04239F0C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21" y="622479"/>
            <a:ext cx="9065079" cy="781103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algn="ctr"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 statistique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D350C2-47A5-211F-A685-9ACD2111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17</a:t>
            </a:fld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51684A8-0045-2798-AF31-A56BCFE56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648" y="1817226"/>
            <a:ext cx="6801762" cy="431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85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35FF2C88-E9CD-2477-7FE0-B4EC8D267046}"/>
              </a:ext>
            </a:extLst>
          </p:cNvPr>
          <p:cNvSpPr/>
          <p:nvPr/>
        </p:nvSpPr>
        <p:spPr>
          <a:xfrm>
            <a:off x="453891" y="1131329"/>
            <a:ext cx="11284218" cy="26647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9B0A9F6B-B714-24A4-1731-04239F0C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21" y="622479"/>
            <a:ext cx="9065079" cy="781103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algn="ctr" rtl="0"/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NewsLetter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D350C2-47A5-211F-A685-9ACD2111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18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FB11363-3D12-CFEC-F164-2865843CE3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8" t="23784" r="2851" b="50503"/>
          <a:stretch/>
        </p:blipFill>
        <p:spPr>
          <a:xfrm>
            <a:off x="3438587" y="3009418"/>
            <a:ext cx="5314825" cy="11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98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35FF2C88-E9CD-2477-7FE0-B4EC8D267046}"/>
              </a:ext>
            </a:extLst>
          </p:cNvPr>
          <p:cNvSpPr/>
          <p:nvPr/>
        </p:nvSpPr>
        <p:spPr>
          <a:xfrm>
            <a:off x="453890" y="1399582"/>
            <a:ext cx="11284218" cy="26647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9B0A9F6B-B714-24A4-1731-04239F0C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929" y="884955"/>
            <a:ext cx="9714139" cy="781103"/>
          </a:xfrm>
        </p:spPr>
        <p:txBody>
          <a:bodyPr rtlCol="0">
            <a:normAutofit fontScale="90000"/>
          </a:bodyPr>
          <a:lstStyle>
            <a:defPPr>
              <a:defRPr lang="fr-FR"/>
            </a:defPPr>
          </a:lstStyle>
          <a:p>
            <a:pPr algn="ctr"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Implémentation des critères de recherche et de sélection des produits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D350C2-47A5-211F-A685-9ACD2111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19</a:t>
            </a:fld>
            <a:endParaRPr lang="fr-FR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B5252D09-0C28-043E-DD56-EFE848F8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465" y="1787172"/>
            <a:ext cx="8137003" cy="457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573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44B7D88-18D8-7250-6364-BECA6F65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743" y="914400"/>
            <a:ext cx="5550126" cy="1042851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algn="ctr" rtl="0"/>
            <a:r>
              <a:rPr lang="fr-FR" sz="4400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Equipe du projet</a:t>
            </a:r>
            <a:endParaRPr lang="fr-FR" sz="4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C0D5F39-EF49-BECB-8276-8B8A46F07A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46213" y="2907574"/>
            <a:ext cx="1721530" cy="1042851"/>
          </a:xfrm>
        </p:spPr>
        <p:txBody>
          <a:bodyPr rtlCol="0">
            <a:normAutofit fontScale="92500" lnSpcReduction="10000"/>
          </a:bodyPr>
          <a:lstStyle>
            <a:defPPr>
              <a:defRPr lang="fr-FR"/>
            </a:defPPr>
          </a:lstStyle>
          <a:p>
            <a:pPr rtl="0"/>
            <a:r>
              <a:rPr lang="fr-FR" sz="2800" dirty="0">
                <a:solidFill>
                  <a:schemeClr val="tx1"/>
                </a:solidFill>
              </a:rPr>
              <a:t>Anthony </a:t>
            </a:r>
          </a:p>
          <a:p>
            <a:pPr rtl="0"/>
            <a:r>
              <a:rPr lang="fr-FR" sz="2000" dirty="0">
                <a:solidFill>
                  <a:schemeClr val="tx1"/>
                </a:solidFill>
              </a:rPr>
              <a:t>Chef de projet</a:t>
            </a:r>
          </a:p>
        </p:txBody>
      </p:sp>
      <p:sp>
        <p:nvSpPr>
          <p:cNvPr id="2" name="Espace réservé du contenu 6">
            <a:extLst>
              <a:ext uri="{FF2B5EF4-FFF2-40B4-BE49-F238E27FC236}">
                <a16:creationId xmlns:a16="http://schemas.microsoft.com/office/drawing/2014/main" id="{ADB0203A-24BF-AC27-136F-D0F6F2C1E91C}"/>
              </a:ext>
            </a:extLst>
          </p:cNvPr>
          <p:cNvSpPr txBox="1">
            <a:spLocks/>
          </p:cNvSpPr>
          <p:nvPr/>
        </p:nvSpPr>
        <p:spPr>
          <a:xfrm>
            <a:off x="5120935" y="2907573"/>
            <a:ext cx="1950130" cy="10428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fr-FR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>
                <a:solidFill>
                  <a:schemeClr val="tx1"/>
                </a:solidFill>
              </a:rPr>
              <a:t>Ismaël </a:t>
            </a:r>
          </a:p>
          <a:p>
            <a:r>
              <a:rPr lang="fr-FR" sz="2000" dirty="0">
                <a:solidFill>
                  <a:schemeClr val="tx1"/>
                </a:solidFill>
              </a:rPr>
              <a:t>Développeur</a:t>
            </a:r>
          </a:p>
        </p:txBody>
      </p:sp>
      <p:sp>
        <p:nvSpPr>
          <p:cNvPr id="4" name="Espace réservé du contenu 6">
            <a:extLst>
              <a:ext uri="{FF2B5EF4-FFF2-40B4-BE49-F238E27FC236}">
                <a16:creationId xmlns:a16="http://schemas.microsoft.com/office/drawing/2014/main" id="{D5A75383-37D0-AB8A-BC10-9CD0FD7182F3}"/>
              </a:ext>
            </a:extLst>
          </p:cNvPr>
          <p:cNvSpPr txBox="1">
            <a:spLocks/>
          </p:cNvSpPr>
          <p:nvPr/>
        </p:nvSpPr>
        <p:spPr>
          <a:xfrm>
            <a:off x="8634727" y="2907573"/>
            <a:ext cx="1563685" cy="12014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defPPr>
              <a:defRPr lang="fr-FR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>
                <a:solidFill>
                  <a:schemeClr val="tx1"/>
                </a:solidFill>
              </a:rPr>
              <a:t>Maria</a:t>
            </a:r>
          </a:p>
          <a:p>
            <a:r>
              <a:rPr lang="fr-FR" sz="2000" dirty="0">
                <a:solidFill>
                  <a:schemeClr val="tx1"/>
                </a:solidFill>
              </a:rPr>
              <a:t>Product </a:t>
            </a:r>
            <a:r>
              <a:rPr lang="fr-FR" sz="2000" dirty="0" err="1">
                <a:solidFill>
                  <a:schemeClr val="tx1"/>
                </a:solidFill>
              </a:rPr>
              <a:t>Owner</a:t>
            </a:r>
            <a:endParaRPr lang="fr-FR" sz="2000" dirty="0">
              <a:solidFill>
                <a:schemeClr val="tx1"/>
              </a:solidFill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8AE2B46-175A-0745-7322-8BFAB97716CB}"/>
              </a:ext>
            </a:extLst>
          </p:cNvPr>
          <p:cNvCxnSpPr/>
          <p:nvPr/>
        </p:nvCxnSpPr>
        <p:spPr>
          <a:xfrm>
            <a:off x="1223195" y="3420319"/>
            <a:ext cx="18403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7935A41-6639-C586-EC37-8B0135AB81D8}"/>
              </a:ext>
            </a:extLst>
          </p:cNvPr>
          <p:cNvCxnSpPr/>
          <p:nvPr/>
        </p:nvCxnSpPr>
        <p:spPr>
          <a:xfrm>
            <a:off x="4774694" y="3420319"/>
            <a:ext cx="18403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FA641DB-418B-23A2-D6C0-D2BA8F222C37}"/>
              </a:ext>
            </a:extLst>
          </p:cNvPr>
          <p:cNvCxnSpPr/>
          <p:nvPr/>
        </p:nvCxnSpPr>
        <p:spPr>
          <a:xfrm>
            <a:off x="8343554" y="3367268"/>
            <a:ext cx="18403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374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35FF2C88-E9CD-2477-7FE0-B4EC8D267046}"/>
              </a:ext>
            </a:extLst>
          </p:cNvPr>
          <p:cNvSpPr/>
          <p:nvPr/>
        </p:nvSpPr>
        <p:spPr>
          <a:xfrm>
            <a:off x="453890" y="1399582"/>
            <a:ext cx="11284218" cy="26647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9B0A9F6B-B714-24A4-1731-04239F0C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929" y="884955"/>
            <a:ext cx="9714139" cy="781103"/>
          </a:xfrm>
        </p:spPr>
        <p:txBody>
          <a:bodyPr rtlCol="0">
            <a:normAutofit fontScale="90000"/>
          </a:bodyPr>
          <a:lstStyle>
            <a:defPPr>
              <a:defRPr lang="fr-FR"/>
            </a:defPPr>
          </a:lstStyle>
          <a:p>
            <a:pPr algn="ctr"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Implémentation des critères de recherche et de sélection des produits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D350C2-47A5-211F-A685-9ACD2111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20</a:t>
            </a:fld>
            <a:endParaRPr lang="fr-FR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B5252D09-0C28-043E-DD56-EFE848F8E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9" b="91397"/>
          <a:stretch/>
        </p:blipFill>
        <p:spPr bwMode="auto">
          <a:xfrm>
            <a:off x="2164465" y="3429000"/>
            <a:ext cx="8183301" cy="39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DC79D82-8B20-C8F0-AC06-BA51BCD1A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465" y="3376888"/>
            <a:ext cx="8345707" cy="61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20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35FF2C88-E9CD-2477-7FE0-B4EC8D267046}"/>
              </a:ext>
            </a:extLst>
          </p:cNvPr>
          <p:cNvSpPr/>
          <p:nvPr/>
        </p:nvSpPr>
        <p:spPr>
          <a:xfrm>
            <a:off x="453891" y="1060209"/>
            <a:ext cx="5263244" cy="240271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9B0A9F6B-B714-24A4-1731-04239F0C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201" y="622479"/>
            <a:ext cx="4955359" cy="678001"/>
          </a:xfrm>
        </p:spPr>
        <p:txBody>
          <a:bodyPr rtlCol="0">
            <a:normAutofit fontScale="90000"/>
          </a:bodyPr>
          <a:lstStyle>
            <a:defPPr>
              <a:defRPr lang="fr-FR"/>
            </a:defPPr>
          </a:lstStyle>
          <a:p>
            <a:pPr algn="ctr"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Charte graphique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D350C2-47A5-211F-A685-9ACD2111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21</a:t>
            </a:fld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1BBB53C-CB24-A20E-01FF-C919049E1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775" y="2099698"/>
            <a:ext cx="897932" cy="890763"/>
          </a:xfrm>
          <a:prstGeom prst="rect">
            <a:avLst/>
          </a:prstGeom>
        </p:spPr>
      </p:pic>
      <p:sp>
        <p:nvSpPr>
          <p:cNvPr id="4" name="ZoneTexte 7">
            <a:extLst>
              <a:ext uri="{FF2B5EF4-FFF2-40B4-BE49-F238E27FC236}">
                <a16:creationId xmlns:a16="http://schemas.microsoft.com/office/drawing/2014/main" id="{6149FBD6-3D2A-6D1E-3C05-A715981A008D}"/>
              </a:ext>
            </a:extLst>
          </p:cNvPr>
          <p:cNvSpPr txBox="1"/>
          <p:nvPr/>
        </p:nvSpPr>
        <p:spPr>
          <a:xfrm>
            <a:off x="3344465" y="2409875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#FFFFFF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65ACAB1-6880-A332-B1B6-8116038E4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775" y="3545655"/>
            <a:ext cx="900444" cy="89076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8332EE0-4BD4-9D1E-3474-DB922E1A136C}"/>
              </a:ext>
            </a:extLst>
          </p:cNvPr>
          <p:cNvSpPr txBox="1"/>
          <p:nvPr/>
        </p:nvSpPr>
        <p:spPr>
          <a:xfrm>
            <a:off x="3344465" y="3837149"/>
            <a:ext cx="1137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#000000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CF35F61-4856-0762-E1E1-C749B73FA839}"/>
              </a:ext>
            </a:extLst>
          </p:cNvPr>
          <p:cNvSpPr txBox="1"/>
          <p:nvPr/>
        </p:nvSpPr>
        <p:spPr>
          <a:xfrm>
            <a:off x="6744747" y="2099698"/>
            <a:ext cx="322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Police</a:t>
            </a:r>
            <a:r>
              <a:rPr lang="fr-FR" dirty="0"/>
              <a:t> : Sans </a:t>
            </a:r>
            <a:r>
              <a:rPr lang="fr-FR" dirty="0" err="1"/>
              <a:t>serif</a:t>
            </a:r>
            <a:r>
              <a:rPr lang="fr-FR" dirty="0"/>
              <a:t>, </a:t>
            </a:r>
            <a:r>
              <a:rPr lang="fr-FR" dirty="0" err="1"/>
              <a:t>Gladiola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779CBD-07F7-A4CE-DB64-4E82E94D0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609" y="3545655"/>
            <a:ext cx="1917316" cy="74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C4733BC-83C6-16CD-4D46-3F0D89DF2B9E}"/>
              </a:ext>
            </a:extLst>
          </p:cNvPr>
          <p:cNvSpPr txBox="1"/>
          <p:nvPr/>
        </p:nvSpPr>
        <p:spPr>
          <a:xfrm>
            <a:off x="7416800" y="3190240"/>
            <a:ext cx="111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82656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élogramme 5">
            <a:extLst>
              <a:ext uri="{FF2B5EF4-FFF2-40B4-BE49-F238E27FC236}">
                <a16:creationId xmlns:a16="http://schemas.microsoft.com/office/drawing/2014/main" id="{C6101060-ED6F-B41A-0132-48D2D1C3981F}"/>
              </a:ext>
            </a:extLst>
          </p:cNvPr>
          <p:cNvSpPr/>
          <p:nvPr/>
        </p:nvSpPr>
        <p:spPr>
          <a:xfrm>
            <a:off x="929642" y="1251285"/>
            <a:ext cx="3955179" cy="208548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1B27BAD-9602-6B60-C782-2749DB990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22</a:t>
            </a:fld>
            <a:endParaRPr lang="fr-FR" dirty="0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4C09D1AA-F9A7-2F2F-8A2E-99074C77190D}"/>
              </a:ext>
            </a:extLst>
          </p:cNvPr>
          <p:cNvSpPr txBox="1">
            <a:spLocks/>
          </p:cNvSpPr>
          <p:nvPr/>
        </p:nvSpPr>
        <p:spPr>
          <a:xfrm>
            <a:off x="929642" y="781086"/>
            <a:ext cx="4324149" cy="846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Maquette du site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216154F-2CA2-5976-E1EF-87806FA32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89" y="2448531"/>
            <a:ext cx="2690778" cy="36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C3560322-9997-CD85-7E9C-B96E077F5BD5}"/>
              </a:ext>
            </a:extLst>
          </p:cNvPr>
          <p:cNvSpPr/>
          <p:nvPr/>
        </p:nvSpPr>
        <p:spPr>
          <a:xfrm>
            <a:off x="4415589" y="3555052"/>
            <a:ext cx="938463" cy="3693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C4E7BFD-CF30-D91F-B8C5-C70141480B98}"/>
              </a:ext>
            </a:extLst>
          </p:cNvPr>
          <p:cNvSpPr txBox="1"/>
          <p:nvPr/>
        </p:nvSpPr>
        <p:spPr>
          <a:xfrm>
            <a:off x="3980981" y="1800638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Page Home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89C2F22-6DAC-8D9A-6814-770A127B7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370" y="2169970"/>
            <a:ext cx="2332942" cy="413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Graphique, Police, graphisme, capture d’écran&#10;&#10;Description générée automatiquement">
            <a:extLst>
              <a:ext uri="{FF2B5EF4-FFF2-40B4-BE49-F238E27FC236}">
                <a16:creationId xmlns:a16="http://schemas.microsoft.com/office/drawing/2014/main" id="{FC9C3696-D8F9-9C9B-456E-F744AAAE3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5677" y="1204277"/>
            <a:ext cx="1121923" cy="11219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0125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élogramme 5">
            <a:extLst>
              <a:ext uri="{FF2B5EF4-FFF2-40B4-BE49-F238E27FC236}">
                <a16:creationId xmlns:a16="http://schemas.microsoft.com/office/drawing/2014/main" id="{C6101060-ED6F-B41A-0132-48D2D1C3981F}"/>
              </a:ext>
            </a:extLst>
          </p:cNvPr>
          <p:cNvSpPr/>
          <p:nvPr/>
        </p:nvSpPr>
        <p:spPr>
          <a:xfrm>
            <a:off x="929642" y="1235242"/>
            <a:ext cx="4644990" cy="224589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FF8F842-D95F-32E4-59B0-60283CC8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2" y="781086"/>
            <a:ext cx="4324149" cy="846382"/>
          </a:xfrm>
        </p:spPr>
        <p:txBody>
          <a:bodyPr rtlCol="0">
            <a:normAutofit fontScale="90000"/>
          </a:bodyPr>
          <a:lstStyle>
            <a:defPPr>
              <a:defRPr lang="fr-FR"/>
            </a:defPPr>
          </a:lstStyle>
          <a:p>
            <a:pPr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des pages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1B27BAD-9602-6B60-C782-2749DB990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23</a:t>
            </a:fld>
            <a:endParaRPr lang="fr-FR" dirty="0"/>
          </a:p>
        </p:txBody>
      </p:sp>
      <p:pic>
        <p:nvPicPr>
          <p:cNvPr id="13" name="Espace réservé du contenu 12" descr="Une image contenant logo, Police, Graphique, symbole&#10;&#10;Description générée automatiquement">
            <a:extLst>
              <a:ext uri="{FF2B5EF4-FFF2-40B4-BE49-F238E27FC236}">
                <a16:creationId xmlns:a16="http://schemas.microsoft.com/office/drawing/2014/main" id="{62269C72-BE71-D2D2-3D4F-1A932B2F125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l="19643" t="24502" r="17032" b="25340"/>
          <a:stretch/>
        </p:blipFill>
        <p:spPr>
          <a:xfrm>
            <a:off x="9208968" y="1770547"/>
            <a:ext cx="2229853" cy="993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05A9CEC-A395-57AF-1211-CF1F0B76E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11" y="1627467"/>
            <a:ext cx="8474742" cy="471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405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6A2E50-DDC6-F034-BDB6-4E81F454BA45}"/>
              </a:ext>
            </a:extLst>
          </p:cNvPr>
          <p:cNvSpPr/>
          <p:nvPr/>
        </p:nvSpPr>
        <p:spPr>
          <a:xfrm>
            <a:off x="6009640" y="2661254"/>
            <a:ext cx="5435600" cy="28823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47D29D-5084-8F52-5CB1-E574536CF625}"/>
              </a:ext>
            </a:extLst>
          </p:cNvPr>
          <p:cNvSpPr/>
          <p:nvPr/>
        </p:nvSpPr>
        <p:spPr>
          <a:xfrm>
            <a:off x="910827" y="2646162"/>
            <a:ext cx="4582160" cy="26335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Parallélogramme 5">
            <a:extLst>
              <a:ext uri="{FF2B5EF4-FFF2-40B4-BE49-F238E27FC236}">
                <a16:creationId xmlns:a16="http://schemas.microsoft.com/office/drawing/2014/main" id="{E26E3554-53C7-8A9F-0020-6BA34807783E}"/>
              </a:ext>
            </a:extLst>
          </p:cNvPr>
          <p:cNvSpPr/>
          <p:nvPr/>
        </p:nvSpPr>
        <p:spPr>
          <a:xfrm>
            <a:off x="929642" y="1251284"/>
            <a:ext cx="4605744" cy="234615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FF8F842-D95F-32E4-59B0-60283CC8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Problèmes rencontrés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1B27BAD-9602-6B60-C782-2749DB990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24</a:t>
            </a:fld>
            <a:endParaRPr lang="fr-F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6497A9C-A4C7-8358-2285-2A5409BAF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211" y="2786799"/>
            <a:ext cx="3937392" cy="222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43DBFB13-C008-1E8A-F8DB-8AC7FA7A09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88021" y="1976911"/>
            <a:ext cx="1051558" cy="418408"/>
          </a:xfrm>
        </p:spPr>
        <p:txBody>
          <a:bodyPr>
            <a:normAutofit fontScale="92500"/>
          </a:bodyPr>
          <a:lstStyle/>
          <a:p>
            <a:pPr lvl="0"/>
            <a:r>
              <a:rPr lang="fr-FR" sz="2400" dirty="0" err="1">
                <a:solidFill>
                  <a:schemeClr val="tx1"/>
                </a:solidFill>
              </a:rPr>
              <a:t>Shopify</a:t>
            </a:r>
            <a:endParaRPr lang="fr-FR" sz="2400" dirty="0">
              <a:solidFill>
                <a:schemeClr val="tx1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F7A1CEC-65DA-1036-198A-AA9D3A73B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33" y="2851310"/>
            <a:ext cx="4944907" cy="244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6">
            <a:extLst>
              <a:ext uri="{FF2B5EF4-FFF2-40B4-BE49-F238E27FC236}">
                <a16:creationId xmlns:a16="http://schemas.microsoft.com/office/drawing/2014/main" id="{CD23F971-F0D7-DABC-092C-575B12B2D746}"/>
              </a:ext>
            </a:extLst>
          </p:cNvPr>
          <p:cNvSpPr txBox="1">
            <a:spLocks/>
          </p:cNvSpPr>
          <p:nvPr/>
        </p:nvSpPr>
        <p:spPr>
          <a:xfrm>
            <a:off x="2706735" y="2016638"/>
            <a:ext cx="1051558" cy="629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fr-FR"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err="1">
                <a:solidFill>
                  <a:schemeClr val="tx1"/>
                </a:solidFill>
              </a:rPr>
              <a:t>Xmind</a:t>
            </a: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F5FE453-01C2-471C-1603-3B89CEF7628A}"/>
              </a:ext>
            </a:extLst>
          </p:cNvPr>
          <p:cNvSpPr txBox="1"/>
          <p:nvPr/>
        </p:nvSpPr>
        <p:spPr>
          <a:xfrm>
            <a:off x="1087120" y="5821680"/>
            <a:ext cx="424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Adaptabilité des logiciels</a:t>
            </a:r>
          </a:p>
        </p:txBody>
      </p:sp>
    </p:spTree>
    <p:extLst>
      <p:ext uri="{BB962C8B-B14F-4D97-AF65-F5344CB8AC3E}">
        <p14:creationId xmlns:p14="http://schemas.microsoft.com/office/powerpoint/2010/main" val="4005753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5785E746-B325-E1DC-4118-9EBB69CDEF7B}"/>
              </a:ext>
            </a:extLst>
          </p:cNvPr>
          <p:cNvSpPr/>
          <p:nvPr/>
        </p:nvSpPr>
        <p:spPr>
          <a:xfrm>
            <a:off x="929640" y="1315453"/>
            <a:ext cx="4653011" cy="216568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FF8F842-D95F-32E4-59B0-60283CC8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Compétences acquises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E6187B-AC94-F6E4-6B8F-FAB5DD4D46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82785" y="2455307"/>
            <a:ext cx="2744287" cy="2688078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sz="2000" u="sng" dirty="0" err="1">
                <a:solidFill>
                  <a:schemeClr val="tx1"/>
                </a:solidFill>
              </a:rPr>
              <a:t>Shopify</a:t>
            </a:r>
            <a:r>
              <a:rPr lang="fr-FR" sz="2000" u="sng" dirty="0">
                <a:solidFill>
                  <a:schemeClr val="tx1"/>
                </a:solidFill>
              </a:rPr>
              <a:t>:</a:t>
            </a:r>
          </a:p>
          <a:p>
            <a:pPr lvl="1" rtl="0"/>
            <a:r>
              <a:rPr lang="fr-FR" dirty="0">
                <a:solidFill>
                  <a:schemeClr val="tx1"/>
                </a:solidFill>
              </a:rPr>
              <a:t>Gestion de projet</a:t>
            </a:r>
          </a:p>
          <a:p>
            <a:pPr lvl="1" rtl="0"/>
            <a:r>
              <a:rPr lang="fr-FR" dirty="0">
                <a:solidFill>
                  <a:schemeClr val="tx1"/>
                </a:solidFill>
              </a:rPr>
              <a:t>Conception web</a:t>
            </a:r>
          </a:p>
          <a:p>
            <a:pPr lvl="1" rtl="0"/>
            <a:r>
              <a:rPr lang="fr-FR" dirty="0">
                <a:solidFill>
                  <a:schemeClr val="tx1"/>
                </a:solidFill>
              </a:rPr>
              <a:t>Marketing numérique</a:t>
            </a:r>
          </a:p>
          <a:p>
            <a:pPr lvl="1" rtl="0"/>
            <a:r>
              <a:rPr lang="fr-FR" dirty="0">
                <a:solidFill>
                  <a:schemeClr val="tx1"/>
                </a:solidFill>
              </a:rPr>
              <a:t>Gestion de contenu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1B27BAD-9602-6B60-C782-2749DB990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25</a:t>
            </a:fld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5CF22704-DF9D-67D6-1C53-F5010ABB687A}"/>
              </a:ext>
            </a:extLst>
          </p:cNvPr>
          <p:cNvSpPr txBox="1">
            <a:spLocks/>
          </p:cNvSpPr>
          <p:nvPr/>
        </p:nvSpPr>
        <p:spPr>
          <a:xfrm>
            <a:off x="5059680" y="2455307"/>
            <a:ext cx="3179615" cy="2688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fr-FR"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u="sng" dirty="0" err="1">
                <a:solidFill>
                  <a:schemeClr val="tx1"/>
                </a:solidFill>
              </a:rPr>
              <a:t>Figma</a:t>
            </a:r>
            <a:r>
              <a:rPr lang="fr-FR" sz="2000" u="sng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Design</a:t>
            </a:r>
          </a:p>
          <a:p>
            <a:pPr lvl="1"/>
            <a:r>
              <a:rPr lang="fr-FR" b="0" i="0" dirty="0">
                <a:solidFill>
                  <a:srgbClr val="0D0D0D"/>
                </a:solidFill>
                <a:effectLst/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Collaboration et partage</a:t>
            </a:r>
          </a:p>
          <a:p>
            <a:pPr lvl="1"/>
            <a:r>
              <a:rPr lang="fr-FR" b="0" i="0" dirty="0">
                <a:solidFill>
                  <a:srgbClr val="0D0D0D"/>
                </a:solidFill>
                <a:effectLst/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Utilisation de composants </a:t>
            </a:r>
            <a:endParaRPr lang="fr-FR" dirty="0">
              <a:solidFill>
                <a:schemeClr val="tx1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7" name="Espace réservé du contenu 3">
            <a:extLst>
              <a:ext uri="{FF2B5EF4-FFF2-40B4-BE49-F238E27FC236}">
                <a16:creationId xmlns:a16="http://schemas.microsoft.com/office/drawing/2014/main" id="{0A736A57-09C9-249A-4E33-369A46115C11}"/>
              </a:ext>
            </a:extLst>
          </p:cNvPr>
          <p:cNvSpPr txBox="1">
            <a:spLocks/>
          </p:cNvSpPr>
          <p:nvPr/>
        </p:nvSpPr>
        <p:spPr>
          <a:xfrm>
            <a:off x="8700953" y="2455307"/>
            <a:ext cx="2744287" cy="2688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fr-FR"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u="sng" dirty="0" err="1">
                <a:solidFill>
                  <a:schemeClr val="tx1"/>
                </a:solidFill>
              </a:rPr>
              <a:t>Xmind</a:t>
            </a:r>
            <a:r>
              <a:rPr lang="fr-FR" sz="2000" u="sng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fr-FR" i="0" dirty="0" err="1">
                <a:solidFill>
                  <a:srgbClr val="0D0D0D"/>
                </a:solidFill>
                <a:effectLst/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Mind</a:t>
            </a:r>
            <a:r>
              <a:rPr lang="fr-FR" i="0" dirty="0">
                <a:solidFill>
                  <a:srgbClr val="0D0D0D"/>
                </a:solidFill>
                <a:effectLst/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Mapping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Brainstorming</a:t>
            </a:r>
          </a:p>
          <a:p>
            <a:pPr lvl="1"/>
            <a:r>
              <a:rPr lang="fr-FR" b="0" i="0" dirty="0">
                <a:solidFill>
                  <a:srgbClr val="0D0D0D"/>
                </a:solidFill>
                <a:effectLst/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Planification de projets</a:t>
            </a:r>
          </a:p>
          <a:p>
            <a:pPr lvl="1"/>
            <a:r>
              <a:rPr lang="fr-FR" b="0" i="0" dirty="0">
                <a:solidFill>
                  <a:srgbClr val="0D0D0D"/>
                </a:solidFill>
                <a:effectLst/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Structure et hiérarchie  </a:t>
            </a:r>
            <a:endParaRPr lang="fr-FR" dirty="0">
              <a:solidFill>
                <a:schemeClr val="tx1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304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 hidden="1">
            <a:extLst>
              <a:ext uri="{FF2B5EF4-FFF2-40B4-BE49-F238E27FC236}">
                <a16:creationId xmlns:a16="http://schemas.microsoft.com/office/drawing/2014/main" id="{DF455FE0-2C67-7677-2A22-F5E89F4988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fr-FR" smtClean="0"/>
              <a:pPr rtl="0">
                <a:spcAft>
                  <a:spcPts val="600"/>
                </a:spcAft>
              </a:pPr>
              <a:t>26</a:t>
            </a:fld>
            <a:endParaRPr lang="fr-FR"/>
          </a:p>
        </p:txBody>
      </p:sp>
      <p:pic>
        <p:nvPicPr>
          <p:cNvPr id="9" name="test_paypal_Realisee_avec_Clipchamp_1">
            <a:hlinkClick r:id="" action="ppaction://media"/>
            <a:extLst>
              <a:ext uri="{FF2B5EF4-FFF2-40B4-BE49-F238E27FC236}">
                <a16:creationId xmlns:a16="http://schemas.microsoft.com/office/drawing/2014/main" id="{105F307C-D8D8-6762-ACC6-DE9BE77224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6466" y="162560"/>
            <a:ext cx="10615613" cy="597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EBE514-7E1B-D88E-03D1-CB5DA7A47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27</a:t>
            </a:fld>
            <a:endParaRPr lang="fr-FR" dirty="0"/>
          </a:p>
        </p:txBody>
      </p:sp>
      <p:pic>
        <p:nvPicPr>
          <p:cNvPr id="5" name="Enregistrement_2024-03-22_095743">
            <a:hlinkClick r:id="" action="ppaction://media"/>
            <a:extLst>
              <a:ext uri="{FF2B5EF4-FFF2-40B4-BE49-F238E27FC236}">
                <a16:creationId xmlns:a16="http://schemas.microsoft.com/office/drawing/2014/main" id="{26730D2F-09DC-30A8-1B17-6119F7425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831" y="1422399"/>
            <a:ext cx="6463350" cy="480044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547F878-039F-C5D0-30FA-B447CC54FB18}"/>
              </a:ext>
            </a:extLst>
          </p:cNvPr>
          <p:cNvSpPr txBox="1"/>
          <p:nvPr/>
        </p:nvSpPr>
        <p:spPr>
          <a:xfrm>
            <a:off x="3352800" y="655935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 de paiement par mail</a:t>
            </a:r>
          </a:p>
        </p:txBody>
      </p:sp>
    </p:spTree>
    <p:extLst>
      <p:ext uri="{BB962C8B-B14F-4D97-AF65-F5344CB8AC3E}">
        <p14:creationId xmlns:p14="http://schemas.microsoft.com/office/powerpoint/2010/main" val="269685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9B0A9F6B-B714-24A4-1731-04239F0C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00741"/>
            <a:ext cx="4802372" cy="278891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Projet final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5F098455-F3AD-4CE1-6F83-28C95857EE2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3825239"/>
            <a:ext cx="2754775" cy="61943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noProof="1"/>
              <a:t>Site E-commerce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D350C2-47A5-211F-A685-9ACD2111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28</a:t>
            </a:fld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BEBEC6F-3FA9-71A8-7B73-99842E77E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814" y="1157469"/>
            <a:ext cx="6949758" cy="39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81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280" y="492760"/>
            <a:ext cx="4572000" cy="5486400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algn="ctr" rtl="0"/>
            <a:r>
              <a:rPr lang="fr-FR" sz="6600" dirty="0"/>
              <a:t>Merci !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CFD569DC-1A68-51FF-4CCE-F334F8B3D5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8275" y="5141741"/>
            <a:ext cx="3043725" cy="1516967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r>
              <a:rPr lang="fr-FR" sz="2400" dirty="0">
                <a:solidFill>
                  <a:schemeClr val="tx1"/>
                </a:solidFill>
              </a:rPr>
              <a:t>Anthony </a:t>
            </a:r>
            <a:r>
              <a:rPr lang="fr-FR" sz="2400" dirty="0" err="1">
                <a:solidFill>
                  <a:schemeClr val="tx1"/>
                </a:solidFill>
              </a:rPr>
              <a:t>Lê</a:t>
            </a:r>
            <a:endParaRPr lang="fr-FR" sz="2400" dirty="0">
              <a:solidFill>
                <a:schemeClr val="tx1"/>
              </a:solidFill>
            </a:endParaRPr>
          </a:p>
          <a:p>
            <a:r>
              <a:rPr lang="fr-FR" sz="2400" dirty="0">
                <a:solidFill>
                  <a:schemeClr val="tx1"/>
                </a:solidFill>
              </a:rPr>
              <a:t>Maria Sousa Castro</a:t>
            </a:r>
          </a:p>
          <a:p>
            <a:r>
              <a:rPr lang="fr-FR" sz="2400" dirty="0">
                <a:solidFill>
                  <a:schemeClr val="tx1"/>
                </a:solidFill>
              </a:rPr>
              <a:t>Ismaël Zaidi</a:t>
            </a:r>
            <a:endParaRPr lang="fr-FR" sz="2400" i="0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44B7D88-18D8-7250-6364-BECA6F65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743" y="914400"/>
            <a:ext cx="5550126" cy="1042851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algn="ctr" rtl="0"/>
            <a:r>
              <a:rPr lang="fr-FR" sz="4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SOMMAIRE</a:t>
            </a:r>
          </a:p>
        </p:txBody>
      </p:sp>
      <p:sp>
        <p:nvSpPr>
          <p:cNvPr id="2" name="Espace réservé du contenu 6">
            <a:extLst>
              <a:ext uri="{FF2B5EF4-FFF2-40B4-BE49-F238E27FC236}">
                <a16:creationId xmlns:a16="http://schemas.microsoft.com/office/drawing/2014/main" id="{6A882DBC-2024-63EA-DD31-C37130A6A40C}"/>
              </a:ext>
            </a:extLst>
          </p:cNvPr>
          <p:cNvSpPr txBox="1">
            <a:spLocks/>
          </p:cNvSpPr>
          <p:nvPr/>
        </p:nvSpPr>
        <p:spPr>
          <a:xfrm>
            <a:off x="1625600" y="2877272"/>
            <a:ext cx="3806431" cy="276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fr-FR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- 5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 - 6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produit - 7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Contexte - 8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Intégration des modules – 9 à 21</a:t>
            </a:r>
          </a:p>
        </p:txBody>
      </p:sp>
      <p:sp>
        <p:nvSpPr>
          <p:cNvPr id="11" name="Espace réservé du contenu 6">
            <a:extLst>
              <a:ext uri="{FF2B5EF4-FFF2-40B4-BE49-F238E27FC236}">
                <a16:creationId xmlns:a16="http://schemas.microsoft.com/office/drawing/2014/main" id="{AA528CF4-1D12-581B-C747-2C60CAAA79BB}"/>
              </a:ext>
            </a:extLst>
          </p:cNvPr>
          <p:cNvSpPr txBox="1">
            <a:spLocks/>
          </p:cNvSpPr>
          <p:nvPr/>
        </p:nvSpPr>
        <p:spPr>
          <a:xfrm>
            <a:off x="6669156" y="2877272"/>
            <a:ext cx="3302118" cy="3147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fr-FR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Charte graphique - 22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Maquette du site - 23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des pages - 24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Problèmes rencontrés - 25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Compétences acquises – 26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Vidéo - 27</a:t>
            </a:r>
          </a:p>
        </p:txBody>
      </p:sp>
    </p:spTree>
    <p:extLst>
      <p:ext uri="{BB962C8B-B14F-4D97-AF65-F5344CB8AC3E}">
        <p14:creationId xmlns:p14="http://schemas.microsoft.com/office/powerpoint/2010/main" val="2177787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élogramme 5">
            <a:extLst>
              <a:ext uri="{FF2B5EF4-FFF2-40B4-BE49-F238E27FC236}">
                <a16:creationId xmlns:a16="http://schemas.microsoft.com/office/drawing/2014/main" id="{282D05F2-D1E7-4A0D-16DB-4A1177515BE7}"/>
              </a:ext>
            </a:extLst>
          </p:cNvPr>
          <p:cNvSpPr/>
          <p:nvPr/>
        </p:nvSpPr>
        <p:spPr>
          <a:xfrm>
            <a:off x="828218" y="1230983"/>
            <a:ext cx="4798857" cy="363356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D304888D-B78B-26F5-9075-CDA3C673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9" y="726830"/>
            <a:ext cx="4798858" cy="867509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4B6A297-6B77-216B-2F1E-AE8FECDA9561}"/>
              </a:ext>
            </a:extLst>
          </p:cNvPr>
          <p:cNvSpPr txBox="1"/>
          <p:nvPr/>
        </p:nvSpPr>
        <p:spPr>
          <a:xfrm>
            <a:off x="440171" y="3174984"/>
            <a:ext cx="7043718" cy="2585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Intégration des modules suivants :</a:t>
            </a:r>
          </a:p>
          <a:p>
            <a:pPr algn="just">
              <a:lnSpc>
                <a:spcPct val="200000"/>
              </a:lnSpc>
            </a:pPr>
            <a:endParaRPr lang="fr-FR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La connexion des utilisateurs - 9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Un carrousel d’images au milieu de la page – 10; 11; 12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Le paiement par </a:t>
            </a:r>
            <a:r>
              <a:rPr lang="fr-FR" sz="1400" dirty="0" err="1"/>
              <a:t>Paypal</a:t>
            </a:r>
            <a:r>
              <a:rPr lang="fr-FR" sz="1400" dirty="0"/>
              <a:t> (ou autre système) – 13; 14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La gestion des produits (ou objets ou services) via des images ou vidéos - 15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C6DE933-C1E3-AF5A-FF77-5568E8889FB0}"/>
              </a:ext>
            </a:extLst>
          </p:cNvPr>
          <p:cNvSpPr txBox="1"/>
          <p:nvPr/>
        </p:nvSpPr>
        <p:spPr>
          <a:xfrm>
            <a:off x="828218" y="2061496"/>
            <a:ext cx="5727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 projet consiste à concevoir un site internet e-Commerce. </a:t>
            </a:r>
          </a:p>
          <a:p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8A87913-B000-D3CA-5083-99D7252224D2}"/>
              </a:ext>
            </a:extLst>
          </p:cNvPr>
          <p:cNvSpPr txBox="1"/>
          <p:nvPr/>
        </p:nvSpPr>
        <p:spPr>
          <a:xfrm>
            <a:off x="6555250" y="3554439"/>
            <a:ext cx="5334486" cy="2616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Classement de produit par catégorie - 16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Le système de commentaires et de notation - 17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Un module de statistiques - 18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Une </a:t>
            </a:r>
            <a:r>
              <a:rPr lang="fr-FR" sz="1400" dirty="0" err="1"/>
              <a:t>NewLetter</a:t>
            </a:r>
            <a:r>
              <a:rPr lang="fr-FR" sz="1400" dirty="0"/>
              <a:t> - 19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Implémenter des critères de recherche et de sélection des produits – 20; 21</a:t>
            </a:r>
          </a:p>
        </p:txBody>
      </p:sp>
    </p:spTree>
    <p:extLst>
      <p:ext uri="{BB962C8B-B14F-4D97-AF65-F5344CB8AC3E}">
        <p14:creationId xmlns:p14="http://schemas.microsoft.com/office/powerpoint/2010/main" val="3671577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élogramme 2">
            <a:extLst>
              <a:ext uri="{FF2B5EF4-FFF2-40B4-BE49-F238E27FC236}">
                <a16:creationId xmlns:a16="http://schemas.microsoft.com/office/drawing/2014/main" id="{5EC18C2C-F7A1-A422-319D-4CA40DCFF64F}"/>
              </a:ext>
            </a:extLst>
          </p:cNvPr>
          <p:cNvSpPr/>
          <p:nvPr/>
        </p:nvSpPr>
        <p:spPr>
          <a:xfrm>
            <a:off x="767443" y="1020445"/>
            <a:ext cx="3706586" cy="363356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5A951FD-B055-4EE8-B6D9-62EC0F39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43" y="657089"/>
            <a:ext cx="3184071" cy="726712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sz="4000" b="1" dirty="0"/>
              <a:t>Planification</a:t>
            </a:r>
          </a:p>
        </p:txBody>
      </p:sp>
      <p:sp>
        <p:nvSpPr>
          <p:cNvPr id="5" name="Titre 3">
            <a:extLst>
              <a:ext uri="{FF2B5EF4-FFF2-40B4-BE49-F238E27FC236}">
                <a16:creationId xmlns:a16="http://schemas.microsoft.com/office/drawing/2014/main" id="{89E23CE3-A62E-74EB-7876-F9E14D08156B}"/>
              </a:ext>
            </a:extLst>
          </p:cNvPr>
          <p:cNvSpPr txBox="1">
            <a:spLocks/>
          </p:cNvSpPr>
          <p:nvPr/>
        </p:nvSpPr>
        <p:spPr>
          <a:xfrm>
            <a:off x="4474029" y="1793030"/>
            <a:ext cx="3184071" cy="726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dirty="0"/>
              <a:t>Trello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346488F-5A41-AE29-EF29-32779ED75743}"/>
              </a:ext>
            </a:extLst>
          </p:cNvPr>
          <p:cNvCxnSpPr/>
          <p:nvPr/>
        </p:nvCxnSpPr>
        <p:spPr>
          <a:xfrm>
            <a:off x="1143000" y="2400300"/>
            <a:ext cx="9813471" cy="0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166719E8-F58A-E83E-4602-7037D7F82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75" y="2941277"/>
            <a:ext cx="2296886" cy="159164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ACDAA86-B51F-DD41-439C-08EDA6053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150"/>
          <a:stretch/>
        </p:blipFill>
        <p:spPr>
          <a:xfrm>
            <a:off x="3574883" y="2941277"/>
            <a:ext cx="1951979" cy="164357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2DA57B1-9EA1-1821-D92C-32524A72A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337" y="2941277"/>
            <a:ext cx="2217480" cy="1694255"/>
          </a:xfrm>
          <a:prstGeom prst="rect">
            <a:avLst/>
          </a:prstGeom>
        </p:spPr>
      </p:pic>
      <p:sp>
        <p:nvSpPr>
          <p:cNvPr id="19" name="Google Shape;205;p4">
            <a:extLst>
              <a:ext uri="{FF2B5EF4-FFF2-40B4-BE49-F238E27FC236}">
                <a16:creationId xmlns:a16="http://schemas.microsoft.com/office/drawing/2014/main" id="{64D9C92F-50A2-5948-A244-FBAC595EEA22}"/>
              </a:ext>
            </a:extLst>
          </p:cNvPr>
          <p:cNvSpPr txBox="1">
            <a:spLocks noGrp="1"/>
          </p:cNvSpPr>
          <p:nvPr/>
        </p:nvSpPr>
        <p:spPr>
          <a:xfrm>
            <a:off x="3637462" y="5006391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dirty="0">
                <a:solidFill>
                  <a:schemeClr val="tx1"/>
                </a:solidFill>
              </a:rPr>
              <a:t>Liste des cartes</a:t>
            </a:r>
            <a:endParaRPr dirty="0">
              <a:solidFill>
                <a:schemeClr val="tx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dirty="0">
                <a:solidFill>
                  <a:schemeClr val="tx1"/>
                </a:solidFill>
              </a:rPr>
              <a:t>à effectuer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" name="Google Shape;207;p4">
            <a:extLst>
              <a:ext uri="{FF2B5EF4-FFF2-40B4-BE49-F238E27FC236}">
                <a16:creationId xmlns:a16="http://schemas.microsoft.com/office/drawing/2014/main" id="{0789C5AE-6404-73F1-EC28-0E739F0F8DBB}"/>
              </a:ext>
            </a:extLst>
          </p:cNvPr>
          <p:cNvSpPr txBox="1">
            <a:spLocks noGrp="1"/>
          </p:cNvSpPr>
          <p:nvPr/>
        </p:nvSpPr>
        <p:spPr>
          <a:xfrm>
            <a:off x="6388377" y="5005704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dirty="0">
                <a:solidFill>
                  <a:schemeClr val="tx1"/>
                </a:solidFill>
              </a:rPr>
              <a:t>Cartes commencées mais</a:t>
            </a:r>
            <a:endParaRPr dirty="0">
              <a:solidFill>
                <a:schemeClr val="tx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dirty="0">
                <a:solidFill>
                  <a:schemeClr val="tx1"/>
                </a:solidFill>
              </a:rPr>
              <a:t>non achevées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" name="Google Shape;206;p4">
            <a:extLst>
              <a:ext uri="{FF2B5EF4-FFF2-40B4-BE49-F238E27FC236}">
                <a16:creationId xmlns:a16="http://schemas.microsoft.com/office/drawing/2014/main" id="{08FBDF38-0590-EF21-C65D-B90B157DCDE6}"/>
              </a:ext>
            </a:extLst>
          </p:cNvPr>
          <p:cNvSpPr txBox="1">
            <a:spLocks noGrp="1"/>
          </p:cNvSpPr>
          <p:nvPr/>
        </p:nvSpPr>
        <p:spPr>
          <a:xfrm>
            <a:off x="9318065" y="5125830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dirty="0">
                <a:solidFill>
                  <a:schemeClr val="tx1"/>
                </a:solidFill>
              </a:rPr>
              <a:t>Cartes finies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C921F8B-CDED-19C8-03C6-6886E508C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3684" y="2941277"/>
            <a:ext cx="2781541" cy="13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99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>
            <a:extLst>
              <a:ext uri="{FF2B5EF4-FFF2-40B4-BE49-F238E27FC236}">
                <a16:creationId xmlns:a16="http://schemas.microsoft.com/office/drawing/2014/main" id="{21905908-61C5-E80D-F570-D84DB752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53439"/>
            <a:ext cx="4802373" cy="283368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Présentation du produit</a:t>
            </a:r>
          </a:p>
        </p:txBody>
      </p:sp>
      <p:sp>
        <p:nvSpPr>
          <p:cNvPr id="28" name="Espace réservé du contenu 27">
            <a:extLst>
              <a:ext uri="{FF2B5EF4-FFF2-40B4-BE49-F238E27FC236}">
                <a16:creationId xmlns:a16="http://schemas.microsoft.com/office/drawing/2014/main" id="{7CC1959B-E6A9-5770-EC41-43538A9E36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1" y="3931919"/>
            <a:ext cx="4253218" cy="2072641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Site e-commerce d’accessoires de cuisine et de salle bain</a:t>
            </a:r>
          </a:p>
        </p:txBody>
      </p:sp>
      <p:pic>
        <p:nvPicPr>
          <p:cNvPr id="5" name="Espace réservé pour une image  4" descr="Une image contenant ordinateur portable, intérieur, clavier, ordinateur&#10;&#10;Description générée automatiquement">
            <a:extLst>
              <a:ext uri="{FF2B5EF4-FFF2-40B4-BE49-F238E27FC236}">
                <a16:creationId xmlns:a16="http://schemas.microsoft.com/office/drawing/2014/main" id="{14A31016-5537-8FC6-FD6D-09CABFBF7B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2113" r="12113"/>
          <a:stretch>
            <a:fillRect/>
          </a:stretch>
        </p:blipFill>
        <p:spPr>
          <a:xfrm>
            <a:off x="6591024" y="1094849"/>
            <a:ext cx="4937361" cy="43460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7108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rganigramme : Connecteur 6">
            <a:extLst>
              <a:ext uri="{FF2B5EF4-FFF2-40B4-BE49-F238E27FC236}">
                <a16:creationId xmlns:a16="http://schemas.microsoft.com/office/drawing/2014/main" id="{15087C46-B84C-C9BB-F70F-3022165E3E9B}"/>
              </a:ext>
            </a:extLst>
          </p:cNvPr>
          <p:cNvSpPr/>
          <p:nvPr/>
        </p:nvSpPr>
        <p:spPr>
          <a:xfrm>
            <a:off x="8101263" y="1876926"/>
            <a:ext cx="3145055" cy="2735179"/>
          </a:xfrm>
          <a:prstGeom prst="flowChartConnec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Parallélogramme 5">
            <a:extLst>
              <a:ext uri="{FF2B5EF4-FFF2-40B4-BE49-F238E27FC236}">
                <a16:creationId xmlns:a16="http://schemas.microsoft.com/office/drawing/2014/main" id="{08E0B94F-65CE-EFD7-9811-97087A47F5C6}"/>
              </a:ext>
            </a:extLst>
          </p:cNvPr>
          <p:cNvSpPr/>
          <p:nvPr/>
        </p:nvSpPr>
        <p:spPr>
          <a:xfrm>
            <a:off x="1129116" y="1104341"/>
            <a:ext cx="2526631" cy="199871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itre 22">
            <a:extLst>
              <a:ext uri="{FF2B5EF4-FFF2-40B4-BE49-F238E27FC236}">
                <a16:creationId xmlns:a16="http://schemas.microsoft.com/office/drawing/2014/main" id="{21905908-61C5-E80D-F570-D84DB752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356" y="653556"/>
            <a:ext cx="2299943" cy="789210"/>
          </a:xfrm>
        </p:spPr>
        <p:txBody>
          <a:bodyPr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Contexte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Espace réservé du contenu 27">
            <a:extLst>
              <a:ext uri="{FF2B5EF4-FFF2-40B4-BE49-F238E27FC236}">
                <a16:creationId xmlns:a16="http://schemas.microsoft.com/office/drawing/2014/main" id="{7CC1959B-E6A9-5770-EC41-43538A9E36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23724" y="2353811"/>
            <a:ext cx="4953001" cy="2410694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sz="1500" dirty="0"/>
              <a:t>Le projet consiste à concevoir un site internet e-Commerce. Pour cela, vous devez choisir un contexte sous forme d’une entreprise qui désire développer son commerce en ligne.</a:t>
            </a:r>
          </a:p>
          <a:p>
            <a:pPr rtl="0"/>
            <a:endParaRPr lang="fr-FR" sz="1500" dirty="0"/>
          </a:p>
          <a:p>
            <a:pPr rtl="0"/>
            <a:r>
              <a:rPr lang="fr-FR" sz="1500" dirty="0"/>
              <a:t>L’idée principale est d’utiliser un CMS et d’intégrer un ensemble de ses fonctionnalités ou des modules spécifiques.</a:t>
            </a:r>
          </a:p>
        </p:txBody>
      </p:sp>
      <p:pic>
        <p:nvPicPr>
          <p:cNvPr id="5" name="Espace réservé pour une image  4" descr="Une image contenant vert, conception&#10;&#10;Description générée automatiquement">
            <a:extLst>
              <a:ext uri="{FF2B5EF4-FFF2-40B4-BE49-F238E27FC236}">
                <a16:creationId xmlns:a16="http://schemas.microsoft.com/office/drawing/2014/main" id="{59C957FD-4406-E0F2-6246-B6B2CC0C336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3"/>
          <a:srcRect l="7591" r="9900" b="26"/>
          <a:stretch/>
        </p:blipFill>
        <p:spPr>
          <a:xfrm>
            <a:off x="8417648" y="2243546"/>
            <a:ext cx="2435509" cy="16599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864A74A9-9562-29ED-47DF-29B52A260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fr-FR" smtClean="0"/>
              <a:pPr rtl="0">
                <a:spcAft>
                  <a:spcPts val="600"/>
                </a:spcAft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5573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35FF2C88-E9CD-2477-7FE0-B4EC8D267046}"/>
              </a:ext>
            </a:extLst>
          </p:cNvPr>
          <p:cNvSpPr/>
          <p:nvPr/>
        </p:nvSpPr>
        <p:spPr>
          <a:xfrm>
            <a:off x="453891" y="1137106"/>
            <a:ext cx="11284218" cy="26647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9B0A9F6B-B714-24A4-1731-04239F0C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021" y="622478"/>
            <a:ext cx="8147957" cy="781103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connexion des utilisateurs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D350C2-47A5-211F-A685-9ACD2111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8</a:t>
            </a:fld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5C4DFE-A0BE-D107-4A93-EB85A64AD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650" y="2936822"/>
            <a:ext cx="4861082" cy="318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EEFBF81-D7D1-7E6B-C79E-A8841FB37A09}"/>
              </a:ext>
            </a:extLst>
          </p:cNvPr>
          <p:cNvSpPr txBox="1"/>
          <p:nvPr/>
        </p:nvSpPr>
        <p:spPr>
          <a:xfrm>
            <a:off x="4167060" y="1970146"/>
            <a:ext cx="315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Conception de la maquette</a:t>
            </a:r>
          </a:p>
        </p:txBody>
      </p:sp>
    </p:spTree>
    <p:extLst>
      <p:ext uri="{BB962C8B-B14F-4D97-AF65-F5344CB8AC3E}">
        <p14:creationId xmlns:p14="http://schemas.microsoft.com/office/powerpoint/2010/main" val="2466304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FD927779-9DF2-93CD-B071-5554C22329D7}"/>
              </a:ext>
            </a:extLst>
          </p:cNvPr>
          <p:cNvGrpSpPr/>
          <p:nvPr/>
        </p:nvGrpSpPr>
        <p:grpSpPr>
          <a:xfrm>
            <a:off x="-1" y="0"/>
            <a:ext cx="36690301" cy="6857999"/>
            <a:chOff x="0" y="1934373"/>
            <a:chExt cx="22263955" cy="4186879"/>
          </a:xfrm>
        </p:grpSpPr>
        <p:pic>
          <p:nvPicPr>
            <p:cNvPr id="18" name="Image 17" descr="Une image contenant mur, intérieur, Comptoir, décoration d’intérieur&#10;&#10;Description générée automatiquement">
              <a:extLst>
                <a:ext uri="{FF2B5EF4-FFF2-40B4-BE49-F238E27FC236}">
                  <a16:creationId xmlns:a16="http://schemas.microsoft.com/office/drawing/2014/main" id="{0756CB9C-145E-D001-4334-563FAAC17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38" r="5038"/>
            <a:stretch/>
          </p:blipFill>
          <p:spPr>
            <a:xfrm>
              <a:off x="0" y="1952954"/>
              <a:ext cx="7377273" cy="4149716"/>
            </a:xfrm>
            <a:prstGeom prst="rect">
              <a:avLst/>
            </a:prstGeom>
          </p:spPr>
        </p:pic>
        <p:pic>
          <p:nvPicPr>
            <p:cNvPr id="16" name="Image 15" descr="Une image contenant plante d’intérieur, mur, vase, pot de fleurs&#10;&#10;Description générée automatiquement">
              <a:extLst>
                <a:ext uri="{FF2B5EF4-FFF2-40B4-BE49-F238E27FC236}">
                  <a16:creationId xmlns:a16="http://schemas.microsoft.com/office/drawing/2014/main" id="{CDD70B39-B421-21A5-E909-A9B984700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16" r="4616"/>
            <a:stretch/>
          </p:blipFill>
          <p:spPr>
            <a:xfrm>
              <a:off x="14820614" y="1934373"/>
              <a:ext cx="7443341" cy="4186879"/>
            </a:xfrm>
            <a:prstGeom prst="rect">
              <a:avLst/>
            </a:prstGeom>
          </p:spPr>
        </p:pic>
        <p:pic>
          <p:nvPicPr>
            <p:cNvPr id="20" name="Image 19" descr="Une image contenant plante d’intérieur, pot de fleurs, mur, plante&#10;&#10;Description générée automatiquement">
              <a:extLst>
                <a:ext uri="{FF2B5EF4-FFF2-40B4-BE49-F238E27FC236}">
                  <a16:creationId xmlns:a16="http://schemas.microsoft.com/office/drawing/2014/main" id="{1497A3F4-BC2A-296F-091C-5CB70A15E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50" r="4650"/>
            <a:stretch/>
          </p:blipFill>
          <p:spPr>
            <a:xfrm>
              <a:off x="7377273" y="1934373"/>
              <a:ext cx="7443341" cy="4186879"/>
            </a:xfrm>
            <a:prstGeom prst="rect">
              <a:avLst/>
            </a:prstGeom>
          </p:spPr>
        </p:pic>
      </p:grpSp>
      <p:sp>
        <p:nvSpPr>
          <p:cNvPr id="8" name="Titre 7">
            <a:extLst>
              <a:ext uri="{FF2B5EF4-FFF2-40B4-BE49-F238E27FC236}">
                <a16:creationId xmlns:a16="http://schemas.microsoft.com/office/drawing/2014/main" id="{9B0A9F6B-B714-24A4-1731-04239F0C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600" y="622478"/>
            <a:ext cx="8147957" cy="781103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algn="ctr" rtl="0"/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Carrousel d’images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D350C2-47A5-211F-A685-9ACD2111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9</a:t>
            </a:fld>
            <a:endParaRPr lang="fr-FR" dirty="0"/>
          </a:p>
        </p:txBody>
      </p:sp>
      <p:sp>
        <p:nvSpPr>
          <p:cNvPr id="4" name="Organigramme : Connecteur 3">
            <a:extLst>
              <a:ext uri="{FF2B5EF4-FFF2-40B4-BE49-F238E27FC236}">
                <a16:creationId xmlns:a16="http://schemas.microsoft.com/office/drawing/2014/main" id="{BC451353-6A39-996E-CDF5-9B1FCFB92034}"/>
              </a:ext>
            </a:extLst>
          </p:cNvPr>
          <p:cNvSpPr/>
          <p:nvPr/>
        </p:nvSpPr>
        <p:spPr>
          <a:xfrm>
            <a:off x="5604231" y="488085"/>
            <a:ext cx="198000" cy="1980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rganigramme : Connecteur 9">
            <a:extLst>
              <a:ext uri="{FF2B5EF4-FFF2-40B4-BE49-F238E27FC236}">
                <a16:creationId xmlns:a16="http://schemas.microsoft.com/office/drawing/2014/main" id="{D3623D17-5B86-6713-020B-0892A8C75C8F}"/>
              </a:ext>
            </a:extLst>
          </p:cNvPr>
          <p:cNvSpPr/>
          <p:nvPr/>
        </p:nvSpPr>
        <p:spPr>
          <a:xfrm>
            <a:off x="5998045" y="508261"/>
            <a:ext cx="198000" cy="1980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rganigramme : Connecteur 10">
            <a:extLst>
              <a:ext uri="{FF2B5EF4-FFF2-40B4-BE49-F238E27FC236}">
                <a16:creationId xmlns:a16="http://schemas.microsoft.com/office/drawing/2014/main" id="{20A688A1-FBB3-311F-E737-2759E43396E8}"/>
              </a:ext>
            </a:extLst>
          </p:cNvPr>
          <p:cNvSpPr/>
          <p:nvPr/>
        </p:nvSpPr>
        <p:spPr>
          <a:xfrm>
            <a:off x="6391859" y="510081"/>
            <a:ext cx="198000" cy="1980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rganigramme : Connecteur 11">
            <a:extLst>
              <a:ext uri="{FF2B5EF4-FFF2-40B4-BE49-F238E27FC236}">
                <a16:creationId xmlns:a16="http://schemas.microsoft.com/office/drawing/2014/main" id="{8597E9DF-1007-DDA8-598C-F254D1C39945}"/>
              </a:ext>
            </a:extLst>
          </p:cNvPr>
          <p:cNvSpPr/>
          <p:nvPr/>
        </p:nvSpPr>
        <p:spPr>
          <a:xfrm>
            <a:off x="5631231" y="515085"/>
            <a:ext cx="144000" cy="144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4747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ersonnalisé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3135336_TF66722518_Win32" id="{2CDD72A4-52A9-4448-A1BF-E58883F6B4F8}" vid="{2D939E18-6042-47EC-9D05-FC6DF05748C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7CDA33-9251-49D0-A51A-7888AA3E06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d’argumentaire de vente avec mise en page aérée</Template>
  <TotalTime>0</TotalTime>
  <Words>437</Words>
  <Application>Microsoft Office PowerPoint</Application>
  <PresentationFormat>Grand écran</PresentationFormat>
  <Paragraphs>146</Paragraphs>
  <Slides>29</Slides>
  <Notes>27</Notes>
  <HiddenSlides>0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Arial</vt:lpstr>
      <vt:lpstr>Bodoni MT</vt:lpstr>
      <vt:lpstr>Calibri</vt:lpstr>
      <vt:lpstr>Courier New</vt:lpstr>
      <vt:lpstr>Source Sans Pro Light</vt:lpstr>
      <vt:lpstr>Personnalisé</vt:lpstr>
      <vt:lpstr>Site internet E-Commerce Projet web</vt:lpstr>
      <vt:lpstr>Equipe du projet</vt:lpstr>
      <vt:lpstr>SOMMAIRE</vt:lpstr>
      <vt:lpstr>Introduction </vt:lpstr>
      <vt:lpstr>Planification</vt:lpstr>
      <vt:lpstr>Présentation du produit</vt:lpstr>
      <vt:lpstr>Contexte</vt:lpstr>
      <vt:lpstr>La connexion des utilisateurs</vt:lpstr>
      <vt:lpstr>Carrousel d’images </vt:lpstr>
      <vt:lpstr>Carrousel d’images </vt:lpstr>
      <vt:lpstr>Carrousel d’images </vt:lpstr>
      <vt:lpstr>Mode de paiement</vt:lpstr>
      <vt:lpstr>Mode de paiement</vt:lpstr>
      <vt:lpstr>Gestion des produits</vt:lpstr>
      <vt:lpstr>Classement de produit par catégorie</vt:lpstr>
      <vt:lpstr>Système de commentaire</vt:lpstr>
      <vt:lpstr>Module statistique</vt:lpstr>
      <vt:lpstr>NewsLetter</vt:lpstr>
      <vt:lpstr>Implémentation des critères de recherche et de sélection des produits</vt:lpstr>
      <vt:lpstr>Implémentation des critères de recherche et de sélection des produits</vt:lpstr>
      <vt:lpstr>Charte graphique</vt:lpstr>
      <vt:lpstr>Présentation PowerPoint</vt:lpstr>
      <vt:lpstr>Architecture des pages</vt:lpstr>
      <vt:lpstr>Problèmes rencontrés</vt:lpstr>
      <vt:lpstr>Compétences acquises</vt:lpstr>
      <vt:lpstr>Présentation PowerPoint</vt:lpstr>
      <vt:lpstr>Présentation PowerPoint</vt:lpstr>
      <vt:lpstr>Projet final</vt:lpstr>
      <vt:lpstr>Merci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Site internet e-Commerce projet web</dc:title>
  <dc:creator>Regina Sousa Castro</dc:creator>
  <cp:lastModifiedBy>Anthony LÊ</cp:lastModifiedBy>
  <cp:revision>29</cp:revision>
  <dcterms:created xsi:type="dcterms:W3CDTF">2024-03-21T09:00:30Z</dcterms:created>
  <dcterms:modified xsi:type="dcterms:W3CDTF">2024-03-22T09:44:55Z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